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9" r:id="rId4"/>
    <p:sldId id="260" r:id="rId5"/>
    <p:sldId id="263" r:id="rId6"/>
    <p:sldId id="264" r:id="rId7"/>
    <p:sldId id="270" r:id="rId8"/>
    <p:sldId id="261" r:id="rId9"/>
    <p:sldId id="262" r:id="rId10"/>
    <p:sldId id="271" r:id="rId11"/>
    <p:sldId id="265" r:id="rId12"/>
    <p:sldId id="267" r:id="rId13"/>
    <p:sldId id="268" r:id="rId14"/>
    <p:sldId id="269" r:id="rId15"/>
  </p:sldIdLst>
  <p:sldSz cx="9144000" cy="6858000" type="screen4x3"/>
  <p:notesSz cx="6797675" cy="9928225"/>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478" autoAdjust="0"/>
  </p:normalViewPr>
  <p:slideViewPr>
    <p:cSldViewPr>
      <p:cViewPr>
        <p:scale>
          <a:sx n="60" d="100"/>
          <a:sy n="60" d="100"/>
        </p:scale>
        <p:origin x="1686"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EC64F7B0-7738-4CA1-AD78-B10430AB9B29}" type="datetimeFigureOut">
              <a:rPr lang="nl-NL" smtClean="0"/>
              <a:pPr/>
              <a:t>17-2-2015</a:t>
            </a:fld>
            <a:endParaRPr lang="nl-NL"/>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A3434EEF-89EE-4B30-B06D-4AF7B698B8E8}" type="slidenum">
              <a:rPr lang="nl-NL" smtClean="0"/>
              <a:pPr/>
              <a:t>‹nr.›</a:t>
            </a:fld>
            <a:endParaRPr lang="nl-NL"/>
          </a:p>
        </p:txBody>
      </p:sp>
    </p:spTree>
    <p:extLst>
      <p:ext uri="{BB962C8B-B14F-4D97-AF65-F5344CB8AC3E}">
        <p14:creationId xmlns:p14="http://schemas.microsoft.com/office/powerpoint/2010/main" val="1163548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err="1" smtClean="0"/>
              <a:t>Ventilatievoud</a:t>
            </a:r>
            <a:r>
              <a:rPr lang="nl-NL" dirty="0" smtClean="0"/>
              <a:t> is de</a:t>
            </a:r>
            <a:r>
              <a:rPr lang="nl-NL" baseline="0" dirty="0" smtClean="0"/>
              <a:t> hoeveelheid keren per uur dat de ruimte van verse lucht wordt voorzien</a:t>
            </a:r>
          </a:p>
          <a:p>
            <a:r>
              <a:rPr lang="nl-NL" baseline="0" dirty="0" err="1" smtClean="0"/>
              <a:t>Toedieningssyteem</a:t>
            </a:r>
            <a:r>
              <a:rPr lang="nl-NL" baseline="0" dirty="0" smtClean="0"/>
              <a:t> ( hier tube of masker)</a:t>
            </a:r>
          </a:p>
          <a:p>
            <a:r>
              <a:rPr lang="nl-NL" baseline="0" dirty="0" smtClean="0"/>
              <a:t>Peroperatief is tijdens de operatie</a:t>
            </a:r>
            <a:endParaRPr lang="nl-NL" dirty="0"/>
          </a:p>
        </p:txBody>
      </p:sp>
      <p:sp>
        <p:nvSpPr>
          <p:cNvPr id="4" name="Tijdelijke aanduiding voor dianummer 3"/>
          <p:cNvSpPr>
            <a:spLocks noGrp="1"/>
          </p:cNvSpPr>
          <p:nvPr>
            <p:ph type="sldNum" sz="quarter" idx="10"/>
          </p:nvPr>
        </p:nvSpPr>
        <p:spPr/>
        <p:txBody>
          <a:bodyPr/>
          <a:lstStyle/>
          <a:p>
            <a:fld id="{A3434EEF-89EE-4B30-B06D-4AF7B698B8E8}" type="slidenum">
              <a:rPr lang="nl-NL" smtClean="0"/>
              <a:pPr/>
              <a:t>2</a:t>
            </a:fld>
            <a:endParaRPr lang="nl-NL"/>
          </a:p>
        </p:txBody>
      </p:sp>
    </p:spTree>
    <p:extLst>
      <p:ext uri="{BB962C8B-B14F-4D97-AF65-F5344CB8AC3E}">
        <p14:creationId xmlns:p14="http://schemas.microsoft.com/office/powerpoint/2010/main" val="456349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kern="1200" baseline="0" dirty="0" smtClean="0">
                <a:solidFill>
                  <a:schemeClr val="tx1"/>
                </a:solidFill>
                <a:latin typeface="+mn-lt"/>
                <a:ea typeface="+mn-ea"/>
                <a:cs typeface="+mn-cs"/>
              </a:rPr>
              <a:t>dubbelmasker (dat neus en mond omsluit)</a:t>
            </a:r>
            <a:endParaRPr lang="nl-NL" dirty="0"/>
          </a:p>
        </p:txBody>
      </p:sp>
      <p:sp>
        <p:nvSpPr>
          <p:cNvPr id="4" name="Tijdelijke aanduiding voor dianummer 3"/>
          <p:cNvSpPr>
            <a:spLocks noGrp="1"/>
          </p:cNvSpPr>
          <p:nvPr>
            <p:ph type="sldNum" sz="quarter" idx="10"/>
          </p:nvPr>
        </p:nvSpPr>
        <p:spPr/>
        <p:txBody>
          <a:bodyPr/>
          <a:lstStyle/>
          <a:p>
            <a:fld id="{A3434EEF-89EE-4B30-B06D-4AF7B698B8E8}" type="slidenum">
              <a:rPr lang="nl-NL" smtClean="0"/>
              <a:pPr/>
              <a:t>5</a:t>
            </a:fld>
            <a:endParaRPr lang="nl-NL"/>
          </a:p>
        </p:txBody>
      </p:sp>
    </p:spTree>
    <p:extLst>
      <p:ext uri="{BB962C8B-B14F-4D97-AF65-F5344CB8AC3E}">
        <p14:creationId xmlns:p14="http://schemas.microsoft.com/office/powerpoint/2010/main" val="424543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De veiligheid van u en uw personeel in de operatiekamer is van het grootste belang (ARBO).</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Het op de juiste wijze afvoeren van vrijkomende anesthesiegassen verdient dan ook terecht veel aandacht. Het passief afvoeren van gas via een over de vloer liggende slang is uitermate onbetrouwbaar: er is geen enkele garantie, dat het gas de buitenlucht zal bereiken. Een (zeer) geringe verhoging van de druk in de buitenlucht kan de afvoer al belemmeren! De enige gegarandeerde methode van afvoeren is via een actief gesloten afzuigsysteem met een ventilator. Het reguleren van de benodigde kleine onderdruk in de afvoerslang wordt geheel automatisch geregeld in ons GAS EVACUATIESYSTEEM.</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Een fluisterstille ventilator zorgt voor deze onderdruk, die kan worden gecontroleerd via de gemonteerde gas zak.</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Deze dient tijdens de werking geheel te worden leeggezogen en dus volkomen plat te zijn!</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Er kunnen twee toestellen worden aangesloten op een unit. De afvoer naar buiten geschiedt rechtstreeks door de wand via een kanaal van 10 cm doorsnede.</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De unit zelf wordt bij voorkeur in het zicht binnen tegen de wand bevestigd.</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Met het gas evacuatiesysteem van </a:t>
            </a:r>
            <a:r>
              <a:rPr lang="nl-NL" sz="1200" kern="1200" dirty="0" err="1" smtClean="0">
                <a:solidFill>
                  <a:schemeClr val="tx1"/>
                </a:solidFill>
                <a:effectLst/>
                <a:latin typeface="+mn-lt"/>
                <a:ea typeface="+mn-ea"/>
                <a:cs typeface="+mn-cs"/>
              </a:rPr>
              <a:t>Vererinary</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Technics</a:t>
            </a:r>
            <a:r>
              <a:rPr lang="nl-NL" sz="1200" kern="1200" dirty="0" smtClean="0">
                <a:solidFill>
                  <a:schemeClr val="tx1"/>
                </a:solidFill>
                <a:effectLst/>
                <a:latin typeface="+mn-lt"/>
                <a:ea typeface="+mn-ea"/>
                <a:cs typeface="+mn-cs"/>
              </a:rPr>
              <a:t> Int. voldoet u in alle opzichten aan huidige en toekomstige eisen omtrent het verantwoord afvoeren van anesthesie gassen!</a:t>
            </a:r>
          </a:p>
          <a:p>
            <a:pPr marL="0" marR="0" indent="0" algn="l" defTabSz="4572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10"/>
          </p:nvPr>
        </p:nvSpPr>
        <p:spPr/>
        <p:txBody>
          <a:bodyPr/>
          <a:lstStyle/>
          <a:p>
            <a:fld id="{2DF8EB78-FEA2-7A44-9F58-A2A412F3BF74}" type="slidenum">
              <a:rPr lang="nl-NL" smtClean="0"/>
              <a:t>10</a:t>
            </a:fld>
            <a:endParaRPr lang="nl-NL"/>
          </a:p>
        </p:txBody>
      </p:sp>
    </p:spTree>
    <p:extLst>
      <p:ext uri="{BB962C8B-B14F-4D97-AF65-F5344CB8AC3E}">
        <p14:creationId xmlns:p14="http://schemas.microsoft.com/office/powerpoint/2010/main" val="799148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Vragen bij checklist: 1. uit welke onderdelen bestaat de checklist?</a:t>
            </a:r>
            <a:r>
              <a:rPr lang="nl-NL" baseline="0" dirty="0" smtClean="0"/>
              <a:t> 2. welke extra maatregelen ter voorkoming van blootstelling worden hier benoemd (geef hoofdlijnen)</a:t>
            </a:r>
          </a:p>
          <a:p>
            <a:endParaRPr lang="nl-NL" baseline="0" dirty="0" smtClean="0"/>
          </a:p>
          <a:p>
            <a:r>
              <a:rPr lang="nl-NL" baseline="0" dirty="0" smtClean="0"/>
              <a:t>Vraag bij protocol: noem de 5 beschrijvingen waaruit het protocol bestaat.</a:t>
            </a:r>
          </a:p>
          <a:p>
            <a:endParaRPr lang="nl-NL" baseline="0" dirty="0" smtClean="0"/>
          </a:p>
          <a:p>
            <a:r>
              <a:rPr lang="nl-NL" baseline="0" dirty="0" smtClean="0"/>
              <a:t>Vraag bij werkinstructie: kies 3 van de 12 onderdelen en werk die in een fictieve instructie uit.</a:t>
            </a:r>
            <a:endParaRPr lang="nl-NL" dirty="0"/>
          </a:p>
        </p:txBody>
      </p:sp>
      <p:sp>
        <p:nvSpPr>
          <p:cNvPr id="4" name="Tijdelijke aanduiding voor dianummer 3"/>
          <p:cNvSpPr>
            <a:spLocks noGrp="1"/>
          </p:cNvSpPr>
          <p:nvPr>
            <p:ph type="sldNum" sz="quarter" idx="10"/>
          </p:nvPr>
        </p:nvSpPr>
        <p:spPr/>
        <p:txBody>
          <a:bodyPr/>
          <a:lstStyle/>
          <a:p>
            <a:fld id="{A3434EEF-89EE-4B30-B06D-4AF7B698B8E8}" type="slidenum">
              <a:rPr lang="nl-NL" smtClean="0"/>
              <a:pPr/>
              <a:t>11</a:t>
            </a:fld>
            <a:endParaRPr lang="nl-NL"/>
          </a:p>
        </p:txBody>
      </p:sp>
    </p:spTree>
    <p:extLst>
      <p:ext uri="{BB962C8B-B14F-4D97-AF65-F5344CB8AC3E}">
        <p14:creationId xmlns:p14="http://schemas.microsoft.com/office/powerpoint/2010/main" val="2241512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Opdracht:</a:t>
            </a:r>
            <a:r>
              <a:rPr lang="nl-NL" baseline="0" dirty="0" smtClean="0"/>
              <a:t> 	zoek in de lijst met alle risico’s: anesthesie op</a:t>
            </a:r>
          </a:p>
          <a:p>
            <a:r>
              <a:rPr lang="nl-NL" baseline="0" dirty="0" smtClean="0"/>
              <a:t>	zoek vervolgens wat er onder 9.2 Beheersmaatregelen genoemd? 8 items</a:t>
            </a:r>
          </a:p>
          <a:p>
            <a:r>
              <a:rPr lang="nl-NL" baseline="0" dirty="0" smtClean="0"/>
              <a:t>	zoek welke mogelijkheden er onder de </a:t>
            </a:r>
            <a:r>
              <a:rPr lang="nl-NL" baseline="0" dirty="0" err="1" smtClean="0"/>
              <a:t>Key</a:t>
            </a:r>
            <a:r>
              <a:rPr lang="nl-NL" baseline="0" dirty="0" smtClean="0"/>
              <a:t> filler ingevuld worden?</a:t>
            </a:r>
          </a:p>
          <a:p>
            <a:endParaRPr lang="nl-NL" baseline="0" dirty="0" smtClean="0"/>
          </a:p>
          <a:p>
            <a:endParaRPr lang="nl-NL" dirty="0"/>
          </a:p>
        </p:txBody>
      </p:sp>
      <p:sp>
        <p:nvSpPr>
          <p:cNvPr id="4" name="Tijdelijke aanduiding voor dianummer 3"/>
          <p:cNvSpPr>
            <a:spLocks noGrp="1"/>
          </p:cNvSpPr>
          <p:nvPr>
            <p:ph type="sldNum" sz="quarter" idx="10"/>
          </p:nvPr>
        </p:nvSpPr>
        <p:spPr/>
        <p:txBody>
          <a:bodyPr/>
          <a:lstStyle/>
          <a:p>
            <a:fld id="{A3434EEF-89EE-4B30-B06D-4AF7B698B8E8}" type="slidenum">
              <a:rPr lang="nl-NL" smtClean="0"/>
              <a:pPr/>
              <a:t>13</a:t>
            </a:fld>
            <a:endParaRPr lang="nl-NL"/>
          </a:p>
        </p:txBody>
      </p:sp>
    </p:spTree>
    <p:extLst>
      <p:ext uri="{BB962C8B-B14F-4D97-AF65-F5344CB8AC3E}">
        <p14:creationId xmlns:p14="http://schemas.microsoft.com/office/powerpoint/2010/main" val="2294184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501C44E8-51DE-4076-B406-6FCE412AFF7B}" type="datetime1">
              <a:rPr lang="nl-NL" smtClean="0"/>
              <a:pPr/>
              <a:t>17-2-2015</a:t>
            </a:fld>
            <a:endParaRPr lang="nl-NL"/>
          </a:p>
        </p:txBody>
      </p:sp>
      <p:sp>
        <p:nvSpPr>
          <p:cNvPr id="5" name="Tijdelijke aanduiding voor voettekst 4"/>
          <p:cNvSpPr>
            <a:spLocks noGrp="1"/>
          </p:cNvSpPr>
          <p:nvPr>
            <p:ph type="ftr" sz="quarter" idx="11"/>
          </p:nvPr>
        </p:nvSpPr>
        <p:spPr/>
        <p:txBody>
          <a:bodyPr/>
          <a:lstStyle/>
          <a:p>
            <a:r>
              <a:rPr lang="nl-NL" smtClean="0"/>
              <a:t>De Groene Welle Hardenberg</a:t>
            </a:r>
            <a:endParaRPr lang="nl-NL"/>
          </a:p>
        </p:txBody>
      </p:sp>
      <p:sp>
        <p:nvSpPr>
          <p:cNvPr id="6" name="Tijdelijke aanduiding voor dianummer 5"/>
          <p:cNvSpPr>
            <a:spLocks noGrp="1"/>
          </p:cNvSpPr>
          <p:nvPr>
            <p:ph type="sldNum" sz="quarter" idx="12"/>
          </p:nvPr>
        </p:nvSpPr>
        <p:spPr/>
        <p:txBody>
          <a:bodyPr/>
          <a:lstStyle/>
          <a:p>
            <a:fld id="{3F4B1E89-8D8C-40C3-A824-ABBF2CEDE6CF}"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8A207C4-5612-47B3-BA5D-E7C5CA007CE4}" type="datetime1">
              <a:rPr lang="nl-NL" smtClean="0"/>
              <a:pPr/>
              <a:t>17-2-2015</a:t>
            </a:fld>
            <a:endParaRPr lang="nl-NL"/>
          </a:p>
        </p:txBody>
      </p:sp>
      <p:sp>
        <p:nvSpPr>
          <p:cNvPr id="5" name="Tijdelijke aanduiding voor voettekst 4"/>
          <p:cNvSpPr>
            <a:spLocks noGrp="1"/>
          </p:cNvSpPr>
          <p:nvPr>
            <p:ph type="ftr" sz="quarter" idx="11"/>
          </p:nvPr>
        </p:nvSpPr>
        <p:spPr/>
        <p:txBody>
          <a:bodyPr/>
          <a:lstStyle/>
          <a:p>
            <a:r>
              <a:rPr lang="nl-NL" smtClean="0"/>
              <a:t>De Groene Welle Hardenberg</a:t>
            </a:r>
            <a:endParaRPr lang="nl-NL"/>
          </a:p>
        </p:txBody>
      </p:sp>
      <p:sp>
        <p:nvSpPr>
          <p:cNvPr id="6" name="Tijdelijke aanduiding voor dianummer 5"/>
          <p:cNvSpPr>
            <a:spLocks noGrp="1"/>
          </p:cNvSpPr>
          <p:nvPr>
            <p:ph type="sldNum" sz="quarter" idx="12"/>
          </p:nvPr>
        </p:nvSpPr>
        <p:spPr/>
        <p:txBody>
          <a:bodyPr/>
          <a:lstStyle/>
          <a:p>
            <a:fld id="{3F4B1E89-8D8C-40C3-A824-ABBF2CEDE6CF}"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A84AE80-EEA3-45AB-85CC-DFDAE5BA1413}" type="datetime1">
              <a:rPr lang="nl-NL" smtClean="0"/>
              <a:pPr/>
              <a:t>17-2-2015</a:t>
            </a:fld>
            <a:endParaRPr lang="nl-NL"/>
          </a:p>
        </p:txBody>
      </p:sp>
      <p:sp>
        <p:nvSpPr>
          <p:cNvPr id="5" name="Tijdelijke aanduiding voor voettekst 4"/>
          <p:cNvSpPr>
            <a:spLocks noGrp="1"/>
          </p:cNvSpPr>
          <p:nvPr>
            <p:ph type="ftr" sz="quarter" idx="11"/>
          </p:nvPr>
        </p:nvSpPr>
        <p:spPr/>
        <p:txBody>
          <a:bodyPr/>
          <a:lstStyle/>
          <a:p>
            <a:r>
              <a:rPr lang="nl-NL" smtClean="0"/>
              <a:t>De Groene Welle Hardenberg</a:t>
            </a:r>
            <a:endParaRPr lang="nl-NL"/>
          </a:p>
        </p:txBody>
      </p:sp>
      <p:sp>
        <p:nvSpPr>
          <p:cNvPr id="6" name="Tijdelijke aanduiding voor dianummer 5"/>
          <p:cNvSpPr>
            <a:spLocks noGrp="1"/>
          </p:cNvSpPr>
          <p:nvPr>
            <p:ph type="sldNum" sz="quarter" idx="12"/>
          </p:nvPr>
        </p:nvSpPr>
        <p:spPr/>
        <p:txBody>
          <a:bodyPr/>
          <a:lstStyle/>
          <a:p>
            <a:fld id="{3F4B1E89-8D8C-40C3-A824-ABBF2CEDE6CF}"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D109501-DD9E-4336-81B2-10ED95DDE06C}" type="datetime1">
              <a:rPr lang="nl-NL" smtClean="0"/>
              <a:pPr/>
              <a:t>17-2-2015</a:t>
            </a:fld>
            <a:endParaRPr lang="nl-NL"/>
          </a:p>
        </p:txBody>
      </p:sp>
      <p:sp>
        <p:nvSpPr>
          <p:cNvPr id="5" name="Tijdelijke aanduiding voor voettekst 4"/>
          <p:cNvSpPr>
            <a:spLocks noGrp="1"/>
          </p:cNvSpPr>
          <p:nvPr>
            <p:ph type="ftr" sz="quarter" idx="11"/>
          </p:nvPr>
        </p:nvSpPr>
        <p:spPr/>
        <p:txBody>
          <a:bodyPr/>
          <a:lstStyle/>
          <a:p>
            <a:r>
              <a:rPr lang="nl-NL" smtClean="0"/>
              <a:t>De Groene Welle Hardenberg</a:t>
            </a:r>
            <a:endParaRPr lang="nl-NL"/>
          </a:p>
        </p:txBody>
      </p:sp>
      <p:sp>
        <p:nvSpPr>
          <p:cNvPr id="6" name="Tijdelijke aanduiding voor dianummer 5"/>
          <p:cNvSpPr>
            <a:spLocks noGrp="1"/>
          </p:cNvSpPr>
          <p:nvPr>
            <p:ph type="sldNum" sz="quarter" idx="12"/>
          </p:nvPr>
        </p:nvSpPr>
        <p:spPr/>
        <p:txBody>
          <a:bodyPr/>
          <a:lstStyle/>
          <a:p>
            <a:fld id="{3F4B1E89-8D8C-40C3-A824-ABBF2CEDE6CF}"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FA622062-57E0-4885-9643-A8D94A18DAEC}" type="datetime1">
              <a:rPr lang="nl-NL" smtClean="0"/>
              <a:pPr/>
              <a:t>17-2-2015</a:t>
            </a:fld>
            <a:endParaRPr lang="nl-NL"/>
          </a:p>
        </p:txBody>
      </p:sp>
      <p:sp>
        <p:nvSpPr>
          <p:cNvPr id="5" name="Tijdelijke aanduiding voor voettekst 4"/>
          <p:cNvSpPr>
            <a:spLocks noGrp="1"/>
          </p:cNvSpPr>
          <p:nvPr>
            <p:ph type="ftr" sz="quarter" idx="11"/>
          </p:nvPr>
        </p:nvSpPr>
        <p:spPr/>
        <p:txBody>
          <a:bodyPr/>
          <a:lstStyle/>
          <a:p>
            <a:r>
              <a:rPr lang="nl-NL" smtClean="0"/>
              <a:t>De Groene Welle Hardenberg</a:t>
            </a:r>
            <a:endParaRPr lang="nl-NL"/>
          </a:p>
        </p:txBody>
      </p:sp>
      <p:sp>
        <p:nvSpPr>
          <p:cNvPr id="6" name="Tijdelijke aanduiding voor dianummer 5"/>
          <p:cNvSpPr>
            <a:spLocks noGrp="1"/>
          </p:cNvSpPr>
          <p:nvPr>
            <p:ph type="sldNum" sz="quarter" idx="12"/>
          </p:nvPr>
        </p:nvSpPr>
        <p:spPr/>
        <p:txBody>
          <a:bodyPr/>
          <a:lstStyle/>
          <a:p>
            <a:fld id="{3F4B1E89-8D8C-40C3-A824-ABBF2CEDE6CF}"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4143F9D5-E1CD-46AE-99F3-B526229B1F72}" type="datetime1">
              <a:rPr lang="nl-NL" smtClean="0"/>
              <a:pPr/>
              <a:t>17-2-2015</a:t>
            </a:fld>
            <a:endParaRPr lang="nl-NL"/>
          </a:p>
        </p:txBody>
      </p:sp>
      <p:sp>
        <p:nvSpPr>
          <p:cNvPr id="6" name="Tijdelijke aanduiding voor voettekst 5"/>
          <p:cNvSpPr>
            <a:spLocks noGrp="1"/>
          </p:cNvSpPr>
          <p:nvPr>
            <p:ph type="ftr" sz="quarter" idx="11"/>
          </p:nvPr>
        </p:nvSpPr>
        <p:spPr/>
        <p:txBody>
          <a:bodyPr/>
          <a:lstStyle/>
          <a:p>
            <a:r>
              <a:rPr lang="nl-NL" smtClean="0"/>
              <a:t>De Groene Welle Hardenberg</a:t>
            </a:r>
            <a:endParaRPr lang="nl-NL"/>
          </a:p>
        </p:txBody>
      </p:sp>
      <p:sp>
        <p:nvSpPr>
          <p:cNvPr id="7" name="Tijdelijke aanduiding voor dianummer 6"/>
          <p:cNvSpPr>
            <a:spLocks noGrp="1"/>
          </p:cNvSpPr>
          <p:nvPr>
            <p:ph type="sldNum" sz="quarter" idx="12"/>
          </p:nvPr>
        </p:nvSpPr>
        <p:spPr/>
        <p:txBody>
          <a:bodyPr/>
          <a:lstStyle/>
          <a:p>
            <a:fld id="{3F4B1E89-8D8C-40C3-A824-ABBF2CEDE6CF}"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AC5AFE78-5C22-4925-8BF4-B9BA7EAD7C2A}" type="datetime1">
              <a:rPr lang="nl-NL" smtClean="0"/>
              <a:pPr/>
              <a:t>17-2-2015</a:t>
            </a:fld>
            <a:endParaRPr lang="nl-NL"/>
          </a:p>
        </p:txBody>
      </p:sp>
      <p:sp>
        <p:nvSpPr>
          <p:cNvPr id="8" name="Tijdelijke aanduiding voor voettekst 7"/>
          <p:cNvSpPr>
            <a:spLocks noGrp="1"/>
          </p:cNvSpPr>
          <p:nvPr>
            <p:ph type="ftr" sz="quarter" idx="11"/>
          </p:nvPr>
        </p:nvSpPr>
        <p:spPr/>
        <p:txBody>
          <a:bodyPr/>
          <a:lstStyle/>
          <a:p>
            <a:r>
              <a:rPr lang="nl-NL" smtClean="0"/>
              <a:t>De Groene Welle Hardenberg</a:t>
            </a:r>
            <a:endParaRPr lang="nl-NL"/>
          </a:p>
        </p:txBody>
      </p:sp>
      <p:sp>
        <p:nvSpPr>
          <p:cNvPr id="9" name="Tijdelijke aanduiding voor dianummer 8"/>
          <p:cNvSpPr>
            <a:spLocks noGrp="1"/>
          </p:cNvSpPr>
          <p:nvPr>
            <p:ph type="sldNum" sz="quarter" idx="12"/>
          </p:nvPr>
        </p:nvSpPr>
        <p:spPr/>
        <p:txBody>
          <a:bodyPr/>
          <a:lstStyle/>
          <a:p>
            <a:fld id="{3F4B1E89-8D8C-40C3-A824-ABBF2CEDE6CF}"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10F50B18-C7DF-47E3-B16D-5EE8CA292047}" type="datetime1">
              <a:rPr lang="nl-NL" smtClean="0"/>
              <a:pPr/>
              <a:t>17-2-2015</a:t>
            </a:fld>
            <a:endParaRPr lang="nl-NL"/>
          </a:p>
        </p:txBody>
      </p:sp>
      <p:sp>
        <p:nvSpPr>
          <p:cNvPr id="4" name="Tijdelijke aanduiding voor voettekst 3"/>
          <p:cNvSpPr>
            <a:spLocks noGrp="1"/>
          </p:cNvSpPr>
          <p:nvPr>
            <p:ph type="ftr" sz="quarter" idx="11"/>
          </p:nvPr>
        </p:nvSpPr>
        <p:spPr/>
        <p:txBody>
          <a:bodyPr/>
          <a:lstStyle/>
          <a:p>
            <a:r>
              <a:rPr lang="nl-NL" smtClean="0"/>
              <a:t>De Groene Welle Hardenberg</a:t>
            </a:r>
            <a:endParaRPr lang="nl-NL"/>
          </a:p>
        </p:txBody>
      </p:sp>
      <p:sp>
        <p:nvSpPr>
          <p:cNvPr id="5" name="Tijdelijke aanduiding voor dianummer 4"/>
          <p:cNvSpPr>
            <a:spLocks noGrp="1"/>
          </p:cNvSpPr>
          <p:nvPr>
            <p:ph type="sldNum" sz="quarter" idx="12"/>
          </p:nvPr>
        </p:nvSpPr>
        <p:spPr/>
        <p:txBody>
          <a:bodyPr/>
          <a:lstStyle/>
          <a:p>
            <a:fld id="{3F4B1E89-8D8C-40C3-A824-ABBF2CEDE6CF}"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86BD189-D74D-481B-8E27-A308B41320F8}" type="datetime1">
              <a:rPr lang="nl-NL" smtClean="0"/>
              <a:pPr/>
              <a:t>17-2-2015</a:t>
            </a:fld>
            <a:endParaRPr lang="nl-NL"/>
          </a:p>
        </p:txBody>
      </p:sp>
      <p:sp>
        <p:nvSpPr>
          <p:cNvPr id="3" name="Tijdelijke aanduiding voor voettekst 2"/>
          <p:cNvSpPr>
            <a:spLocks noGrp="1"/>
          </p:cNvSpPr>
          <p:nvPr>
            <p:ph type="ftr" sz="quarter" idx="11"/>
          </p:nvPr>
        </p:nvSpPr>
        <p:spPr/>
        <p:txBody>
          <a:bodyPr/>
          <a:lstStyle/>
          <a:p>
            <a:r>
              <a:rPr lang="nl-NL" smtClean="0"/>
              <a:t>De Groene Welle Hardenberg</a:t>
            </a:r>
            <a:endParaRPr lang="nl-NL"/>
          </a:p>
        </p:txBody>
      </p:sp>
      <p:sp>
        <p:nvSpPr>
          <p:cNvPr id="4" name="Tijdelijke aanduiding voor dianummer 3"/>
          <p:cNvSpPr>
            <a:spLocks noGrp="1"/>
          </p:cNvSpPr>
          <p:nvPr>
            <p:ph type="sldNum" sz="quarter" idx="12"/>
          </p:nvPr>
        </p:nvSpPr>
        <p:spPr/>
        <p:txBody>
          <a:bodyPr/>
          <a:lstStyle/>
          <a:p>
            <a:fld id="{3F4B1E89-8D8C-40C3-A824-ABBF2CEDE6CF}"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119288A1-A01E-4410-9436-F72417D765C2}" type="datetime1">
              <a:rPr lang="nl-NL" smtClean="0"/>
              <a:pPr/>
              <a:t>17-2-2015</a:t>
            </a:fld>
            <a:endParaRPr lang="nl-NL"/>
          </a:p>
        </p:txBody>
      </p:sp>
      <p:sp>
        <p:nvSpPr>
          <p:cNvPr id="6" name="Tijdelijke aanduiding voor voettekst 5"/>
          <p:cNvSpPr>
            <a:spLocks noGrp="1"/>
          </p:cNvSpPr>
          <p:nvPr>
            <p:ph type="ftr" sz="quarter" idx="11"/>
          </p:nvPr>
        </p:nvSpPr>
        <p:spPr/>
        <p:txBody>
          <a:bodyPr/>
          <a:lstStyle/>
          <a:p>
            <a:r>
              <a:rPr lang="nl-NL" smtClean="0"/>
              <a:t>De Groene Welle Hardenberg</a:t>
            </a:r>
            <a:endParaRPr lang="nl-NL"/>
          </a:p>
        </p:txBody>
      </p:sp>
      <p:sp>
        <p:nvSpPr>
          <p:cNvPr id="7" name="Tijdelijke aanduiding voor dianummer 6"/>
          <p:cNvSpPr>
            <a:spLocks noGrp="1"/>
          </p:cNvSpPr>
          <p:nvPr>
            <p:ph type="sldNum" sz="quarter" idx="12"/>
          </p:nvPr>
        </p:nvSpPr>
        <p:spPr/>
        <p:txBody>
          <a:bodyPr/>
          <a:lstStyle/>
          <a:p>
            <a:fld id="{3F4B1E89-8D8C-40C3-A824-ABBF2CEDE6CF}"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45B71619-B45E-47A2-AE13-C72DE7FE3EF0}" type="datetime1">
              <a:rPr lang="nl-NL" smtClean="0"/>
              <a:pPr/>
              <a:t>17-2-2015</a:t>
            </a:fld>
            <a:endParaRPr lang="nl-NL"/>
          </a:p>
        </p:txBody>
      </p:sp>
      <p:sp>
        <p:nvSpPr>
          <p:cNvPr id="6" name="Tijdelijke aanduiding voor voettekst 5"/>
          <p:cNvSpPr>
            <a:spLocks noGrp="1"/>
          </p:cNvSpPr>
          <p:nvPr>
            <p:ph type="ftr" sz="quarter" idx="11"/>
          </p:nvPr>
        </p:nvSpPr>
        <p:spPr/>
        <p:txBody>
          <a:bodyPr/>
          <a:lstStyle/>
          <a:p>
            <a:r>
              <a:rPr lang="nl-NL" smtClean="0"/>
              <a:t>De Groene Welle Hardenberg</a:t>
            </a:r>
            <a:endParaRPr lang="nl-NL"/>
          </a:p>
        </p:txBody>
      </p:sp>
      <p:sp>
        <p:nvSpPr>
          <p:cNvPr id="7" name="Tijdelijke aanduiding voor dianummer 6"/>
          <p:cNvSpPr>
            <a:spLocks noGrp="1"/>
          </p:cNvSpPr>
          <p:nvPr>
            <p:ph type="sldNum" sz="quarter" idx="12"/>
          </p:nvPr>
        </p:nvSpPr>
        <p:spPr/>
        <p:txBody>
          <a:bodyPr/>
          <a:lstStyle/>
          <a:p>
            <a:fld id="{3F4B1E89-8D8C-40C3-A824-ABBF2CEDE6CF}"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18000"/>
            <a:lum/>
          </a:blip>
          <a:srcRect/>
          <a:stretch>
            <a:fillRect l="51000"/>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6C4AE5-3F2C-4DE9-B5DD-E516DD756F75}" type="datetime1">
              <a:rPr lang="nl-NL" smtClean="0"/>
              <a:pPr/>
              <a:t>17-2-2015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smtClean="0"/>
              <a:t>De Groene Welle Hardenberg</a:t>
            </a: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4B1E89-8D8C-40C3-A824-ABBF2CEDE6CF}"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hyperlink" Target="http://www.rie.n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980729"/>
            <a:ext cx="7772400" cy="2619722"/>
          </a:xfrm>
        </p:spPr>
        <p:txBody>
          <a:bodyPr>
            <a:normAutofit/>
          </a:bodyPr>
          <a:lstStyle/>
          <a:p>
            <a:r>
              <a:rPr lang="nl-NL" dirty="0" smtClean="0"/>
              <a:t>Onderzoek blootstelling aan </a:t>
            </a:r>
            <a:r>
              <a:rPr lang="nl-NL" dirty="0" err="1" smtClean="0"/>
              <a:t>isofluraan</a:t>
            </a:r>
            <a:r>
              <a:rPr lang="nl-NL" dirty="0" smtClean="0"/>
              <a:t> en ventilatie in Nederlandse </a:t>
            </a:r>
            <a:r>
              <a:rPr lang="nl-NL" dirty="0" err="1" smtClean="0"/>
              <a:t>DAP’s</a:t>
            </a:r>
            <a:endParaRPr lang="nl-NL" dirty="0"/>
          </a:p>
        </p:txBody>
      </p:sp>
      <p:sp>
        <p:nvSpPr>
          <p:cNvPr id="3" name="Ondertitel 2"/>
          <p:cNvSpPr>
            <a:spLocks noGrp="1"/>
          </p:cNvSpPr>
          <p:nvPr>
            <p:ph type="subTitle" idx="1"/>
          </p:nvPr>
        </p:nvSpPr>
        <p:spPr/>
        <p:txBody>
          <a:bodyPr/>
          <a:lstStyle/>
          <a:p>
            <a:r>
              <a:rPr lang="nl-NL" dirty="0" smtClean="0"/>
              <a:t>Artikel </a:t>
            </a:r>
            <a:r>
              <a:rPr lang="nl-NL" dirty="0" err="1" smtClean="0"/>
              <a:t>TvD</a:t>
            </a:r>
            <a:r>
              <a:rPr lang="nl-NL" dirty="0" smtClean="0"/>
              <a:t> 1 </a:t>
            </a:r>
            <a:r>
              <a:rPr lang="nl-NL" dirty="0" err="1" smtClean="0"/>
              <a:t>sept</a:t>
            </a:r>
            <a:r>
              <a:rPr lang="nl-NL" dirty="0" smtClean="0"/>
              <a:t> 2010</a:t>
            </a:r>
            <a:endParaRPr lang="nl-NL" dirty="0"/>
          </a:p>
        </p:txBody>
      </p:sp>
      <p:sp>
        <p:nvSpPr>
          <p:cNvPr id="4" name="Tijdelijke aanduiding voor dianummer 3"/>
          <p:cNvSpPr>
            <a:spLocks noGrp="1"/>
          </p:cNvSpPr>
          <p:nvPr>
            <p:ph type="sldNum" sz="quarter" idx="12"/>
          </p:nvPr>
        </p:nvSpPr>
        <p:spPr/>
        <p:txBody>
          <a:bodyPr/>
          <a:lstStyle/>
          <a:p>
            <a:fld id="{3F4B1E89-8D8C-40C3-A824-ABBF2CEDE6CF}" type="slidenum">
              <a:rPr lang="nl-NL" smtClean="0"/>
              <a:pPr/>
              <a:t>1</a:t>
            </a:fld>
            <a:endParaRPr lang="nl-NL"/>
          </a:p>
        </p:txBody>
      </p:sp>
      <p:sp>
        <p:nvSpPr>
          <p:cNvPr id="5" name="Tijdelijke aanduiding voor voettekst 4"/>
          <p:cNvSpPr>
            <a:spLocks noGrp="1"/>
          </p:cNvSpPr>
          <p:nvPr>
            <p:ph type="ftr" sz="quarter" idx="11"/>
          </p:nvPr>
        </p:nvSpPr>
        <p:spPr/>
        <p:txBody>
          <a:bodyPr/>
          <a:lstStyle/>
          <a:p>
            <a:r>
              <a:rPr lang="nl-NL" smtClean="0"/>
              <a:t>De Groene Welle Hardenberg</a:t>
            </a:r>
            <a:endParaRPr lang="nl-NL"/>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Gas evacuatie systeem</a:t>
            </a:r>
            <a:endParaRPr lang="nl-NL" dirty="0"/>
          </a:p>
        </p:txBody>
      </p:sp>
      <p:pic>
        <p:nvPicPr>
          <p:cNvPr id="4" name="Tijdelijke aanduiding voor inhoud 3"/>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63772"/>
          <a:stretch/>
        </p:blipFill>
        <p:spPr>
          <a:xfrm>
            <a:off x="-1867902" y="1600200"/>
            <a:ext cx="5920489" cy="4525963"/>
          </a:xfrm>
        </p:spPr>
      </p:pic>
      <p:pic>
        <p:nvPicPr>
          <p:cNvPr id="6" name="Afbeelding 5" descr="Schermafbeelding 2014-01-19 om 20.54.16.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686186" y="1600200"/>
            <a:ext cx="4203700" cy="2362200"/>
          </a:xfrm>
          <a:prstGeom prst="rect">
            <a:avLst/>
          </a:prstGeom>
        </p:spPr>
      </p:pic>
      <p:sp>
        <p:nvSpPr>
          <p:cNvPr id="7" name="Tekstvak 6"/>
          <p:cNvSpPr txBox="1"/>
          <p:nvPr/>
        </p:nvSpPr>
        <p:spPr>
          <a:xfrm>
            <a:off x="5355947" y="3888620"/>
            <a:ext cx="2175854" cy="369332"/>
          </a:xfrm>
          <a:prstGeom prst="rect">
            <a:avLst/>
          </a:prstGeom>
          <a:noFill/>
        </p:spPr>
        <p:txBody>
          <a:bodyPr wrap="square" rtlCol="0">
            <a:spAutoFit/>
          </a:bodyPr>
          <a:lstStyle/>
          <a:p>
            <a:r>
              <a:rPr lang="nl-NL" dirty="0" smtClean="0"/>
              <a:t>Wanddoorvoer</a:t>
            </a:r>
          </a:p>
        </p:txBody>
      </p:sp>
      <p:sp>
        <p:nvSpPr>
          <p:cNvPr id="3" name="Tijdelijke aanduiding voor voettekst 2"/>
          <p:cNvSpPr>
            <a:spLocks noGrp="1"/>
          </p:cNvSpPr>
          <p:nvPr>
            <p:ph type="ftr" sz="quarter" idx="11"/>
          </p:nvPr>
        </p:nvSpPr>
        <p:spPr/>
        <p:txBody>
          <a:bodyPr/>
          <a:lstStyle/>
          <a:p>
            <a:r>
              <a:rPr lang="nl-NL" smtClean="0"/>
              <a:t>Groenewelle</a:t>
            </a:r>
            <a:endParaRPr lang="nl-NL"/>
          </a:p>
        </p:txBody>
      </p:sp>
      <p:sp>
        <p:nvSpPr>
          <p:cNvPr id="5" name="Tijdelijke aanduiding voor dianummer 4"/>
          <p:cNvSpPr>
            <a:spLocks noGrp="1"/>
          </p:cNvSpPr>
          <p:nvPr>
            <p:ph type="sldNum" sz="quarter" idx="12"/>
          </p:nvPr>
        </p:nvSpPr>
        <p:spPr/>
        <p:txBody>
          <a:bodyPr/>
          <a:lstStyle/>
          <a:p>
            <a:fld id="{5B3310D2-EC89-BE40-858A-336ABEFF2FF4}" type="slidenum">
              <a:rPr lang="nl-NL" smtClean="0"/>
              <a:t>10</a:t>
            </a:fld>
            <a:endParaRPr lang="nl-NL"/>
          </a:p>
        </p:txBody>
      </p:sp>
    </p:spTree>
    <p:extLst>
      <p:ext uri="{BB962C8B-B14F-4D97-AF65-F5344CB8AC3E}">
        <p14:creationId xmlns:p14="http://schemas.microsoft.com/office/powerpoint/2010/main" val="967237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38138"/>
          </a:xfrm>
        </p:spPr>
        <p:txBody>
          <a:bodyPr>
            <a:normAutofit/>
          </a:bodyPr>
          <a:lstStyle/>
          <a:p>
            <a:r>
              <a:rPr lang="nl-NL" b="1" dirty="0" smtClean="0"/>
              <a:t>ARBO</a:t>
            </a:r>
            <a:r>
              <a:rPr lang="nl-NL" dirty="0" smtClean="0"/>
              <a:t> en RI&amp;E</a:t>
            </a:r>
            <a:endParaRPr lang="nl-NL" dirty="0"/>
          </a:p>
        </p:txBody>
      </p:sp>
      <p:sp>
        <p:nvSpPr>
          <p:cNvPr id="3" name="Tijdelijke aanduiding voor inhoud 2"/>
          <p:cNvSpPr>
            <a:spLocks noGrp="1"/>
          </p:cNvSpPr>
          <p:nvPr>
            <p:ph idx="1"/>
          </p:nvPr>
        </p:nvSpPr>
        <p:spPr>
          <a:xfrm>
            <a:off x="179512" y="1700808"/>
            <a:ext cx="8640960" cy="4824536"/>
          </a:xfrm>
        </p:spPr>
        <p:txBody>
          <a:bodyPr>
            <a:normAutofit/>
          </a:bodyPr>
          <a:lstStyle/>
          <a:p>
            <a:r>
              <a:rPr lang="nl-NL" dirty="0" smtClean="0"/>
              <a:t>Zie de </a:t>
            </a:r>
            <a:r>
              <a:rPr lang="nl-NL" b="1" dirty="0" smtClean="0"/>
              <a:t>“module anesthesiologie” </a:t>
            </a:r>
            <a:r>
              <a:rPr lang="nl-NL" dirty="0" smtClean="0"/>
              <a:t>van de </a:t>
            </a:r>
            <a:r>
              <a:rPr lang="nl-NL" dirty="0" err="1" smtClean="0"/>
              <a:t>KNMvD</a:t>
            </a:r>
            <a:endParaRPr lang="nl-NL" dirty="0" smtClean="0"/>
          </a:p>
          <a:p>
            <a:r>
              <a:rPr lang="nl-NL" dirty="0" smtClean="0"/>
              <a:t>Daarin Checklist anesthesie werkzaamheden</a:t>
            </a:r>
          </a:p>
          <a:p>
            <a:r>
              <a:rPr lang="nl-NL" dirty="0" smtClean="0"/>
              <a:t>Daarin voorbeeld protocol anesthesiegassen</a:t>
            </a:r>
          </a:p>
          <a:p>
            <a:r>
              <a:rPr lang="nl-NL" dirty="0" smtClean="0"/>
              <a:t>Daarin werkinstructie gasanesthesieapparatuur</a:t>
            </a:r>
          </a:p>
          <a:p>
            <a:r>
              <a:rPr lang="nl-NL" dirty="0" smtClean="0">
                <a:hlinkClick r:id="rId3"/>
              </a:rPr>
              <a:t>www.rie.nl</a:t>
            </a:r>
            <a:r>
              <a:rPr lang="nl-NL" dirty="0" smtClean="0"/>
              <a:t> zoek op RI&amp;E instrumenten: 					D voor Dierenarts</a:t>
            </a:r>
            <a:endParaRPr lang="nl-NL" dirty="0"/>
          </a:p>
        </p:txBody>
      </p:sp>
      <p:sp>
        <p:nvSpPr>
          <p:cNvPr id="4" name="Tijdelijke aanduiding voor dianummer 3"/>
          <p:cNvSpPr>
            <a:spLocks noGrp="1"/>
          </p:cNvSpPr>
          <p:nvPr>
            <p:ph type="sldNum" sz="quarter" idx="12"/>
          </p:nvPr>
        </p:nvSpPr>
        <p:spPr/>
        <p:txBody>
          <a:bodyPr/>
          <a:lstStyle/>
          <a:p>
            <a:fld id="{3F4B1E89-8D8C-40C3-A824-ABBF2CEDE6CF}" type="slidenum">
              <a:rPr lang="nl-NL" smtClean="0"/>
              <a:pPr/>
              <a:t>11</a:t>
            </a:fld>
            <a:endParaRPr lang="nl-NL"/>
          </a:p>
        </p:txBody>
      </p:sp>
      <p:sp>
        <p:nvSpPr>
          <p:cNvPr id="5" name="Tijdelijke aanduiding voor voettekst 4"/>
          <p:cNvSpPr>
            <a:spLocks noGrp="1"/>
          </p:cNvSpPr>
          <p:nvPr>
            <p:ph type="ftr" sz="quarter" idx="11"/>
          </p:nvPr>
        </p:nvSpPr>
        <p:spPr/>
        <p:txBody>
          <a:bodyPr/>
          <a:lstStyle/>
          <a:p>
            <a:r>
              <a:rPr lang="nl-NL" smtClean="0"/>
              <a:t>De Groene Welle Hardenberg</a:t>
            </a:r>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6" name="Tijdelijke aanduiding voor inhoud 5" descr="Ri en E 1 van 2.jpg"/>
          <p:cNvPicPr>
            <a:picLocks noGrp="1" noChangeAspect="1"/>
          </p:cNvPicPr>
          <p:nvPr>
            <p:ph idx="1"/>
          </p:nvPr>
        </p:nvPicPr>
        <p:blipFill>
          <a:blip r:embed="rId2" cstate="print"/>
          <a:stretch>
            <a:fillRect/>
          </a:stretch>
        </p:blipFill>
        <p:spPr>
          <a:xfrm>
            <a:off x="395535" y="188640"/>
            <a:ext cx="8479153" cy="6336704"/>
          </a:xfrm>
        </p:spPr>
      </p:pic>
      <p:sp>
        <p:nvSpPr>
          <p:cNvPr id="4" name="Tijdelijke aanduiding voor voettekst 3"/>
          <p:cNvSpPr>
            <a:spLocks noGrp="1"/>
          </p:cNvSpPr>
          <p:nvPr>
            <p:ph type="ftr" sz="quarter" idx="11"/>
          </p:nvPr>
        </p:nvSpPr>
        <p:spPr/>
        <p:txBody>
          <a:bodyPr/>
          <a:lstStyle/>
          <a:p>
            <a:r>
              <a:rPr lang="nl-NL" smtClean="0"/>
              <a:t>De Groene Welle Hardenberg</a:t>
            </a:r>
            <a:endParaRPr lang="nl-NL"/>
          </a:p>
        </p:txBody>
      </p:sp>
      <p:sp>
        <p:nvSpPr>
          <p:cNvPr id="5" name="Tijdelijke aanduiding voor dianummer 4"/>
          <p:cNvSpPr>
            <a:spLocks noGrp="1"/>
          </p:cNvSpPr>
          <p:nvPr>
            <p:ph type="sldNum" sz="quarter" idx="12"/>
          </p:nvPr>
        </p:nvSpPr>
        <p:spPr/>
        <p:txBody>
          <a:bodyPr/>
          <a:lstStyle/>
          <a:p>
            <a:fld id="{3F4B1E89-8D8C-40C3-A824-ABBF2CEDE6CF}" type="slidenum">
              <a:rPr lang="nl-NL" smtClean="0"/>
              <a:pPr/>
              <a:t>12</a:t>
            </a:fld>
            <a:endParaRPr lang="nl-NL"/>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4" name="Tijdelijke aanduiding voor voettekst 3"/>
          <p:cNvSpPr>
            <a:spLocks noGrp="1"/>
          </p:cNvSpPr>
          <p:nvPr>
            <p:ph type="ftr" sz="quarter" idx="11"/>
          </p:nvPr>
        </p:nvSpPr>
        <p:spPr/>
        <p:txBody>
          <a:bodyPr/>
          <a:lstStyle/>
          <a:p>
            <a:r>
              <a:rPr lang="nl-NL" smtClean="0"/>
              <a:t>De Groene Welle Hardenberg</a:t>
            </a:r>
            <a:endParaRPr lang="nl-NL"/>
          </a:p>
        </p:txBody>
      </p:sp>
      <p:sp>
        <p:nvSpPr>
          <p:cNvPr id="5" name="Tijdelijke aanduiding voor dianummer 4"/>
          <p:cNvSpPr>
            <a:spLocks noGrp="1"/>
          </p:cNvSpPr>
          <p:nvPr>
            <p:ph type="sldNum" sz="quarter" idx="12"/>
          </p:nvPr>
        </p:nvSpPr>
        <p:spPr/>
        <p:txBody>
          <a:bodyPr/>
          <a:lstStyle/>
          <a:p>
            <a:fld id="{3F4B1E89-8D8C-40C3-A824-ABBF2CEDE6CF}" type="slidenum">
              <a:rPr lang="nl-NL" smtClean="0"/>
              <a:pPr/>
              <a:t>13</a:t>
            </a:fld>
            <a:endParaRPr lang="nl-NL"/>
          </a:p>
        </p:txBody>
      </p:sp>
      <p:pic>
        <p:nvPicPr>
          <p:cNvPr id="1026" name="Picture 2"/>
          <p:cNvPicPr>
            <a:picLocks noGrp="1" noChangeAspect="1" noChangeArrowheads="1"/>
          </p:cNvPicPr>
          <p:nvPr>
            <p:ph idx="1"/>
          </p:nvPr>
        </p:nvPicPr>
        <p:blipFill>
          <a:blip r:embed="rId3" cstate="print"/>
          <a:srcRect l="18824" t="11109" r="18411" b="32402"/>
          <a:stretch>
            <a:fillRect/>
          </a:stretch>
        </p:blipFill>
        <p:spPr bwMode="auto">
          <a:xfrm>
            <a:off x="0" y="188640"/>
            <a:ext cx="9144000" cy="65836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4" name="Tijdelijke aanduiding voor voettekst 3"/>
          <p:cNvSpPr>
            <a:spLocks noGrp="1"/>
          </p:cNvSpPr>
          <p:nvPr>
            <p:ph type="ftr" sz="quarter" idx="11"/>
          </p:nvPr>
        </p:nvSpPr>
        <p:spPr/>
        <p:txBody>
          <a:bodyPr/>
          <a:lstStyle/>
          <a:p>
            <a:r>
              <a:rPr lang="nl-NL" smtClean="0"/>
              <a:t>De Groene Welle Hardenberg</a:t>
            </a:r>
            <a:endParaRPr lang="nl-NL"/>
          </a:p>
        </p:txBody>
      </p:sp>
      <p:sp>
        <p:nvSpPr>
          <p:cNvPr id="5" name="Tijdelijke aanduiding voor dianummer 4"/>
          <p:cNvSpPr>
            <a:spLocks noGrp="1"/>
          </p:cNvSpPr>
          <p:nvPr>
            <p:ph type="sldNum" sz="quarter" idx="12"/>
          </p:nvPr>
        </p:nvSpPr>
        <p:spPr/>
        <p:txBody>
          <a:bodyPr/>
          <a:lstStyle/>
          <a:p>
            <a:fld id="{3F4B1E89-8D8C-40C3-A824-ABBF2CEDE6CF}" type="slidenum">
              <a:rPr lang="nl-NL" smtClean="0"/>
              <a:pPr/>
              <a:t>14</a:t>
            </a:fld>
            <a:endParaRPr lang="nl-NL"/>
          </a:p>
        </p:txBody>
      </p:sp>
      <p:pic>
        <p:nvPicPr>
          <p:cNvPr id="2050" name="Picture 2"/>
          <p:cNvPicPr>
            <a:picLocks noGrp="1" noChangeAspect="1" noChangeArrowheads="1"/>
          </p:cNvPicPr>
          <p:nvPr>
            <p:ph idx="1"/>
          </p:nvPr>
        </p:nvPicPr>
        <p:blipFill>
          <a:blip r:embed="rId2" cstate="print"/>
          <a:srcRect l="12728" t="11137" r="18541" b="18859"/>
          <a:stretch>
            <a:fillRect/>
          </a:stretch>
        </p:blipFill>
        <p:spPr bwMode="auto">
          <a:xfrm>
            <a:off x="323528" y="22988"/>
            <a:ext cx="8388424" cy="6835012"/>
          </a:xfrm>
          <a:prstGeom prst="rect">
            <a:avLst/>
          </a:prstGeom>
          <a:noFill/>
          <a:ln w="9525">
            <a:noFill/>
            <a:miter lim="800000"/>
            <a:headEnd/>
            <a:tailEnd/>
          </a:ln>
        </p:spPr>
      </p:pic>
      <p:sp>
        <p:nvSpPr>
          <p:cNvPr id="2051" name="Comment 3"/>
          <p:cNvSpPr>
            <a:spLocks noRot="1" noChangeAspect="1" noEditPoints="1" noChangeArrowheads="1" noChangeShapeType="1" noTextEdit="1"/>
          </p:cNvSpPr>
          <p:nvPr/>
        </p:nvSpPr>
        <p:spPr bwMode="auto">
          <a:xfrm>
            <a:off x="1836738" y="3649663"/>
            <a:ext cx="1463675" cy="273050"/>
          </a:xfrm>
          <a:custGeom>
            <a:avLst/>
            <a:gdLst>
              <a:gd name="T0" fmla="+- 0 5140 5100"/>
              <a:gd name="T1" fmla="*/ T0 w 4069"/>
              <a:gd name="T2" fmla="+- 0 10716 10140"/>
              <a:gd name="T3" fmla="*/ 10716 h 755"/>
              <a:gd name="T4" fmla="+- 0 5794 5100"/>
              <a:gd name="T5" fmla="*/ T4 w 4069"/>
              <a:gd name="T6" fmla="+- 0 10577 10140"/>
              <a:gd name="T7" fmla="*/ 10577 h 755"/>
              <a:gd name="T8" fmla="+- 0 8394 5100"/>
              <a:gd name="T9" fmla="*/ T8 w 4069"/>
              <a:gd name="T10" fmla="+- 0 10239 10140"/>
              <a:gd name="T11" fmla="*/ 10239 h 755"/>
              <a:gd name="T12" fmla="+- 0 9148 5100"/>
              <a:gd name="T13" fmla="*/ T12 w 4069"/>
              <a:gd name="T14" fmla="+- 0 10140 10140"/>
              <a:gd name="T15" fmla="*/ 10140 h 755"/>
              <a:gd name="T16" fmla="+- 0 9168 5100"/>
              <a:gd name="T17" fmla="*/ T16 w 4069"/>
              <a:gd name="T18" fmla="+- 0 10140 10140"/>
              <a:gd name="T19" fmla="*/ 10140 h 755"/>
              <a:gd name="T20" fmla="+- 0 5338 5100"/>
              <a:gd name="T21" fmla="*/ T20 w 4069"/>
              <a:gd name="T22" fmla="+- 0 10517 10140"/>
              <a:gd name="T23" fmla="*/ 10517 h 755"/>
              <a:gd name="T24" fmla="+- 0 5278 5100"/>
              <a:gd name="T25" fmla="*/ T24 w 4069"/>
              <a:gd name="T26" fmla="+- 0 10537 10140"/>
              <a:gd name="T27" fmla="*/ 10537 h 755"/>
              <a:gd name="T28" fmla="+- 0 5259 5100"/>
              <a:gd name="T29" fmla="*/ T28 w 4069"/>
              <a:gd name="T30" fmla="+- 0 10597 10140"/>
              <a:gd name="T31" fmla="*/ 10597 h 755"/>
              <a:gd name="T32" fmla="+- 0 5199 5100"/>
              <a:gd name="T33" fmla="*/ T32 w 4069"/>
              <a:gd name="T34" fmla="+- 0 10656 10140"/>
              <a:gd name="T35" fmla="*/ 10656 h 755"/>
              <a:gd name="T36" fmla="+- 0 5199 5100"/>
              <a:gd name="T37" fmla="*/ T36 w 4069"/>
              <a:gd name="T38" fmla="+- 0 10676 10140"/>
              <a:gd name="T39" fmla="*/ 10676 h 755"/>
              <a:gd name="T40" fmla="+- 0 5159 5100"/>
              <a:gd name="T41" fmla="*/ T40 w 4069"/>
              <a:gd name="T42" fmla="+- 0 10696 10140"/>
              <a:gd name="T43" fmla="*/ 10696 h 755"/>
              <a:gd name="T44" fmla="+- 0 5159 5100"/>
              <a:gd name="T45" fmla="*/ T44 w 4069"/>
              <a:gd name="T46" fmla="+- 0 10735 10140"/>
              <a:gd name="T47" fmla="*/ 10735 h 755"/>
              <a:gd name="T48" fmla="+- 0 5159 5100"/>
              <a:gd name="T49" fmla="*/ T48 w 4069"/>
              <a:gd name="T50" fmla="+- 0 10775 10140"/>
              <a:gd name="T51" fmla="*/ 10775 h 755"/>
              <a:gd name="T52" fmla="+- 0 5239 5100"/>
              <a:gd name="T53" fmla="*/ T52 w 4069"/>
              <a:gd name="T54" fmla="+- 0 10795 10140"/>
              <a:gd name="T55" fmla="*/ 10795 h 755"/>
              <a:gd name="T56" fmla="+- 0 5417 5100"/>
              <a:gd name="T57" fmla="*/ T56 w 4069"/>
              <a:gd name="T58" fmla="+- 0 10815 10140"/>
              <a:gd name="T59" fmla="*/ 10815 h 755"/>
              <a:gd name="T60" fmla="+- 0 5497 5100"/>
              <a:gd name="T61" fmla="*/ T60 w 4069"/>
              <a:gd name="T62" fmla="+- 0 10835 10140"/>
              <a:gd name="T63" fmla="*/ 10835 h 755"/>
              <a:gd name="T64" fmla="+- 0 5576 5100"/>
              <a:gd name="T65" fmla="*/ T64 w 4069"/>
              <a:gd name="T66" fmla="+- 0 10835 10140"/>
              <a:gd name="T67" fmla="*/ 10835 h 755"/>
              <a:gd name="T68" fmla="+- 0 5278 5100"/>
              <a:gd name="T69" fmla="*/ T68 w 4069"/>
              <a:gd name="T70" fmla="+- 0 10537 10140"/>
              <a:gd name="T71" fmla="*/ 10537 h 755"/>
              <a:gd name="T72" fmla="+- 0 5298 5100"/>
              <a:gd name="T73" fmla="*/ T72 w 4069"/>
              <a:gd name="T74" fmla="+- 0 10438 10140"/>
              <a:gd name="T75" fmla="*/ 10438 h 755"/>
              <a:gd name="T76" fmla="+- 0 5358 5100"/>
              <a:gd name="T77" fmla="*/ T76 w 4069"/>
              <a:gd name="T78" fmla="+- 0 10378 10140"/>
              <a:gd name="T79" fmla="*/ 10378 h 755"/>
              <a:gd name="T80" fmla="+- 0 5398 5100"/>
              <a:gd name="T81" fmla="*/ T80 w 4069"/>
              <a:gd name="T82" fmla="+- 0 10378 10140"/>
              <a:gd name="T83" fmla="*/ 10378 h 755"/>
              <a:gd name="T84" fmla="+- 0 5437 5100"/>
              <a:gd name="T85" fmla="*/ T84 w 4069"/>
              <a:gd name="T86" fmla="+- 0 10339 10140"/>
              <a:gd name="T87" fmla="*/ 10339 h 755"/>
              <a:gd name="T88" fmla="+- 0 5497 5100"/>
              <a:gd name="T89" fmla="*/ T88 w 4069"/>
              <a:gd name="T90" fmla="+- 0 10299 10140"/>
              <a:gd name="T91" fmla="*/ 10299 h 755"/>
              <a:gd name="T92" fmla="+- 0 5457 5100"/>
              <a:gd name="T93" fmla="*/ T92 w 4069"/>
              <a:gd name="T94" fmla="+- 0 10339 10140"/>
              <a:gd name="T95" fmla="*/ 10339 h 755"/>
              <a:gd name="T96" fmla="+- 0 5378 5100"/>
              <a:gd name="T97" fmla="*/ T96 w 4069"/>
              <a:gd name="T98" fmla="+- 0 10398 10140"/>
              <a:gd name="T99" fmla="*/ 10398 h 755"/>
              <a:gd name="T100" fmla="+- 0 5338 5100"/>
              <a:gd name="T101" fmla="*/ T100 w 4069"/>
              <a:gd name="T102" fmla="+- 0 10458 10140"/>
              <a:gd name="T103" fmla="*/ 10458 h 755"/>
              <a:gd name="T104" fmla="+- 0 5259 5100"/>
              <a:gd name="T105" fmla="*/ T104 w 4069"/>
              <a:gd name="T106" fmla="+- 0 10478 10140"/>
              <a:gd name="T107" fmla="*/ 10478 h 755"/>
              <a:gd name="T108" fmla="+- 0 5219 5100"/>
              <a:gd name="T109" fmla="*/ T108 w 4069"/>
              <a:gd name="T110" fmla="+- 0 10517 10140"/>
              <a:gd name="T111" fmla="*/ 10517 h 755"/>
              <a:gd name="T112" fmla="+- 0 5179 5100"/>
              <a:gd name="T113" fmla="*/ T112 w 4069"/>
              <a:gd name="T114" fmla="+- 0 10557 10140"/>
              <a:gd name="T115" fmla="*/ 10557 h 755"/>
              <a:gd name="T116" fmla="+- 0 5140 5100"/>
              <a:gd name="T117" fmla="*/ T116 w 4069"/>
              <a:gd name="T118" fmla="+- 0 10597 10140"/>
              <a:gd name="T119" fmla="*/ 10597 h 755"/>
              <a:gd name="T120" fmla="+- 0 5120 5100"/>
              <a:gd name="T121" fmla="*/ T120 w 4069"/>
              <a:gd name="T122" fmla="+- 0 10795 10140"/>
              <a:gd name="T123" fmla="*/ 10795 h 755"/>
              <a:gd name="T124" fmla="+- 0 5259 5100"/>
              <a:gd name="T125" fmla="*/ T124 w 4069"/>
              <a:gd name="T126" fmla="+- 0 10815 10140"/>
              <a:gd name="T127" fmla="*/ 10815 h 755"/>
              <a:gd name="T128" fmla="+- 0 5378 5100"/>
              <a:gd name="T129" fmla="*/ T128 w 4069"/>
              <a:gd name="T130" fmla="+- 0 10835 10140"/>
              <a:gd name="T131" fmla="*/ 10835 h 755"/>
              <a:gd name="T132" fmla="+- 0 5457 5100"/>
              <a:gd name="T133" fmla="*/ T132 w 4069"/>
              <a:gd name="T134" fmla="+- 0 10855 10140"/>
              <a:gd name="T135" fmla="*/ 10855 h 755"/>
              <a:gd name="T136" fmla="+- 0 5536 5100"/>
              <a:gd name="T137" fmla="*/ T136 w 4069"/>
              <a:gd name="T138" fmla="+- 0 10874 10140"/>
              <a:gd name="T139" fmla="*/ 10874 h 755"/>
              <a:gd name="T140" fmla="+- 0 5576 5100"/>
              <a:gd name="T141" fmla="*/ T140 w 4069"/>
              <a:gd name="T142" fmla="+- 0 10894 10140"/>
              <a:gd name="T143" fmla="*/ 10894 h 755"/>
              <a:gd name="T144" fmla="+- 0 5100 5100"/>
              <a:gd name="T145" fmla="*/ T144 w 4069"/>
              <a:gd name="T146" fmla="+- 0 10735 10140"/>
              <a:gd name="T147" fmla="*/ 10735 h 755"/>
              <a:gd name="T148" fmla="+- 0 5120 5100"/>
              <a:gd name="T149" fmla="*/ T148 w 4069"/>
              <a:gd name="T150" fmla="+- 0 10656 10140"/>
              <a:gd name="T151" fmla="*/ 10656 h 755"/>
              <a:gd name="T152" fmla="+- 0 5179 5100"/>
              <a:gd name="T153" fmla="*/ T152 w 4069"/>
              <a:gd name="T154" fmla="+- 0 10597 10140"/>
              <a:gd name="T155" fmla="*/ 10597 h 755"/>
              <a:gd name="T156" fmla="+- 0 5219 5100"/>
              <a:gd name="T157" fmla="*/ T156 w 4069"/>
              <a:gd name="T158" fmla="+- 0 10557 10140"/>
              <a:gd name="T159" fmla="*/ 10557 h 75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4069" h="755" extrusionOk="0">
                <a:moveTo>
                  <a:pt x="40" y="576"/>
                </a:moveTo>
                <a:cubicBezTo>
                  <a:pt x="256" y="523"/>
                  <a:pt x="471" y="474"/>
                  <a:pt x="694" y="437"/>
                </a:cubicBezTo>
                <a:cubicBezTo>
                  <a:pt x="1551" y="297"/>
                  <a:pt x="2433" y="204"/>
                  <a:pt x="3294" y="99"/>
                </a:cubicBezTo>
                <a:cubicBezTo>
                  <a:pt x="3546" y="68"/>
                  <a:pt x="3797" y="35"/>
                  <a:pt x="4048" y="0"/>
                </a:cubicBezTo>
                <a:cubicBezTo>
                  <a:pt x="4055" y="0"/>
                  <a:pt x="4061" y="0"/>
                  <a:pt x="4068" y="0"/>
                </a:cubicBezTo>
              </a:path>
              <a:path w="4069" h="755" extrusionOk="0">
                <a:moveTo>
                  <a:pt x="238" y="377"/>
                </a:moveTo>
                <a:cubicBezTo>
                  <a:pt x="214" y="383"/>
                  <a:pt x="202" y="391"/>
                  <a:pt x="178" y="397"/>
                </a:cubicBezTo>
                <a:cubicBezTo>
                  <a:pt x="172" y="421"/>
                  <a:pt x="165" y="433"/>
                  <a:pt x="159" y="457"/>
                </a:cubicBezTo>
                <a:cubicBezTo>
                  <a:pt x="134" y="465"/>
                  <a:pt x="113" y="477"/>
                  <a:pt x="99" y="516"/>
                </a:cubicBezTo>
                <a:cubicBezTo>
                  <a:pt x="99" y="523"/>
                  <a:pt x="99" y="529"/>
                  <a:pt x="99" y="536"/>
                </a:cubicBezTo>
                <a:cubicBezTo>
                  <a:pt x="67" y="547"/>
                  <a:pt x="91" y="545"/>
                  <a:pt x="59" y="556"/>
                </a:cubicBezTo>
                <a:cubicBezTo>
                  <a:pt x="59" y="576"/>
                  <a:pt x="59" y="582"/>
                  <a:pt x="59" y="595"/>
                </a:cubicBezTo>
              </a:path>
              <a:path w="4069" h="755" extrusionOk="0">
                <a:moveTo>
                  <a:pt x="59" y="635"/>
                </a:moveTo>
                <a:cubicBezTo>
                  <a:pt x="96" y="635"/>
                  <a:pt x="106" y="651"/>
                  <a:pt x="139" y="655"/>
                </a:cubicBezTo>
                <a:cubicBezTo>
                  <a:pt x="204" y="662"/>
                  <a:pt x="261" y="658"/>
                  <a:pt x="317" y="675"/>
                </a:cubicBezTo>
                <a:cubicBezTo>
                  <a:pt x="343" y="683"/>
                  <a:pt x="372" y="692"/>
                  <a:pt x="397" y="695"/>
                </a:cubicBezTo>
                <a:cubicBezTo>
                  <a:pt x="423" y="698"/>
                  <a:pt x="450" y="695"/>
                  <a:pt x="476" y="695"/>
                </a:cubicBezTo>
              </a:path>
              <a:path w="4069" h="755" extrusionOk="0">
                <a:moveTo>
                  <a:pt x="178" y="397"/>
                </a:moveTo>
                <a:cubicBezTo>
                  <a:pt x="178" y="367"/>
                  <a:pt x="165" y="314"/>
                  <a:pt x="198" y="298"/>
                </a:cubicBezTo>
                <a:cubicBezTo>
                  <a:pt x="228" y="283"/>
                  <a:pt x="212" y="253"/>
                  <a:pt x="258" y="238"/>
                </a:cubicBezTo>
                <a:cubicBezTo>
                  <a:pt x="278" y="238"/>
                  <a:pt x="285" y="238"/>
                  <a:pt x="298" y="238"/>
                </a:cubicBezTo>
                <a:cubicBezTo>
                  <a:pt x="298" y="182"/>
                  <a:pt x="302" y="218"/>
                  <a:pt x="337" y="199"/>
                </a:cubicBezTo>
                <a:cubicBezTo>
                  <a:pt x="371" y="180"/>
                  <a:pt x="369" y="168"/>
                  <a:pt x="397" y="159"/>
                </a:cubicBezTo>
                <a:cubicBezTo>
                  <a:pt x="387" y="189"/>
                  <a:pt x="380" y="183"/>
                  <a:pt x="357" y="199"/>
                </a:cubicBezTo>
                <a:cubicBezTo>
                  <a:pt x="345" y="208"/>
                  <a:pt x="280" y="255"/>
                  <a:pt x="278" y="258"/>
                </a:cubicBezTo>
                <a:cubicBezTo>
                  <a:pt x="269" y="272"/>
                  <a:pt x="263" y="305"/>
                  <a:pt x="238" y="318"/>
                </a:cubicBezTo>
                <a:cubicBezTo>
                  <a:pt x="220" y="327"/>
                  <a:pt x="171" y="319"/>
                  <a:pt x="159" y="338"/>
                </a:cubicBezTo>
                <a:cubicBezTo>
                  <a:pt x="141" y="365"/>
                  <a:pt x="133" y="359"/>
                  <a:pt x="119" y="377"/>
                </a:cubicBezTo>
                <a:cubicBezTo>
                  <a:pt x="113" y="385"/>
                  <a:pt x="81" y="413"/>
                  <a:pt x="79" y="417"/>
                </a:cubicBezTo>
                <a:cubicBezTo>
                  <a:pt x="65" y="445"/>
                  <a:pt x="75" y="448"/>
                  <a:pt x="40" y="457"/>
                </a:cubicBezTo>
              </a:path>
              <a:path w="4069" h="755" extrusionOk="0">
                <a:moveTo>
                  <a:pt x="20" y="655"/>
                </a:moveTo>
                <a:cubicBezTo>
                  <a:pt x="75" y="655"/>
                  <a:pt x="109" y="662"/>
                  <a:pt x="159" y="675"/>
                </a:cubicBezTo>
                <a:cubicBezTo>
                  <a:pt x="207" y="687"/>
                  <a:pt x="224" y="666"/>
                  <a:pt x="278" y="695"/>
                </a:cubicBezTo>
                <a:cubicBezTo>
                  <a:pt x="311" y="713"/>
                  <a:pt x="316" y="715"/>
                  <a:pt x="357" y="715"/>
                </a:cubicBezTo>
                <a:cubicBezTo>
                  <a:pt x="393" y="715"/>
                  <a:pt x="404" y="731"/>
                  <a:pt x="436" y="734"/>
                </a:cubicBezTo>
                <a:cubicBezTo>
                  <a:pt x="470" y="738"/>
                  <a:pt x="444" y="743"/>
                  <a:pt x="476" y="754"/>
                </a:cubicBezTo>
              </a:path>
              <a:path w="4069" h="755" extrusionOk="0">
                <a:moveTo>
                  <a:pt x="0" y="595"/>
                </a:moveTo>
                <a:cubicBezTo>
                  <a:pt x="0" y="558"/>
                  <a:pt x="-5" y="544"/>
                  <a:pt x="20" y="516"/>
                </a:cubicBezTo>
                <a:cubicBezTo>
                  <a:pt x="47" y="486"/>
                  <a:pt x="37" y="467"/>
                  <a:pt x="79" y="457"/>
                </a:cubicBezTo>
                <a:cubicBezTo>
                  <a:pt x="87" y="432"/>
                  <a:pt x="94" y="425"/>
                  <a:pt x="119" y="417"/>
                </a:cubicBezTo>
              </a:path>
            </a:pathLst>
          </a:custGeom>
          <a:noFill/>
          <a:ln w="19050" cap="rnd">
            <a:solidFill>
              <a:srgbClr val="FF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052" name="Comment 4"/>
          <p:cNvSpPr>
            <a:spLocks noRot="1" noChangeAspect="1" noEditPoints="1" noChangeArrowheads="1" noChangeShapeType="1" noTextEdit="1"/>
          </p:cNvSpPr>
          <p:nvPr/>
        </p:nvSpPr>
        <p:spPr bwMode="auto">
          <a:xfrm>
            <a:off x="1836738" y="3863975"/>
            <a:ext cx="34925" cy="22225"/>
          </a:xfrm>
          <a:custGeom>
            <a:avLst/>
            <a:gdLst>
              <a:gd name="T0" fmla="+- 0 5199 5100"/>
              <a:gd name="T1" fmla="*/ T0 w 100"/>
              <a:gd name="T2" fmla="+- 0 10735 10735"/>
              <a:gd name="T3" fmla="*/ 10735 h 61"/>
              <a:gd name="T4" fmla="+- 0 5199 5100"/>
              <a:gd name="T5" fmla="*/ T4 w 100"/>
              <a:gd name="T6" fmla="+- 0 10735 10735"/>
              <a:gd name="T7" fmla="*/ 10735 h 61"/>
              <a:gd name="T8" fmla="+- 0 5199 5100"/>
              <a:gd name="T9" fmla="*/ T8 w 100"/>
              <a:gd name="T10" fmla="+- 0 10735 10735"/>
              <a:gd name="T11" fmla="*/ 10735 h 61"/>
              <a:gd name="T12" fmla="+- 0 5199 5100"/>
              <a:gd name="T13" fmla="*/ T12 w 100"/>
              <a:gd name="T14" fmla="+- 0 10735 10735"/>
              <a:gd name="T15" fmla="*/ 10735 h 61"/>
              <a:gd name="T16" fmla="+- 0 5100 5100"/>
              <a:gd name="T17" fmla="*/ T16 w 100"/>
              <a:gd name="T18" fmla="+- 0 10795 10735"/>
              <a:gd name="T19" fmla="*/ 10795 h 61"/>
              <a:gd name="T20" fmla="+- 0 5100 5100"/>
              <a:gd name="T21" fmla="*/ T20 w 100"/>
              <a:gd name="T22" fmla="+- 0 10795 10735"/>
              <a:gd name="T23" fmla="*/ 10795 h 61"/>
            </a:gdLst>
            <a:ahLst/>
            <a:cxnLst>
              <a:cxn ang="0">
                <a:pos x="T1" y="T3"/>
              </a:cxn>
              <a:cxn ang="0">
                <a:pos x="T5" y="T7"/>
              </a:cxn>
              <a:cxn ang="0">
                <a:pos x="T9" y="T11"/>
              </a:cxn>
              <a:cxn ang="0">
                <a:pos x="T13" y="T15"/>
              </a:cxn>
              <a:cxn ang="0">
                <a:pos x="T17" y="T19"/>
              </a:cxn>
              <a:cxn ang="0">
                <a:pos x="T21" y="T23"/>
              </a:cxn>
            </a:cxnLst>
            <a:rect l="0" t="0" r="r" b="b"/>
            <a:pathLst>
              <a:path w="100" h="61" extrusionOk="0">
                <a:moveTo>
                  <a:pt x="99" y="0"/>
                </a:moveTo>
                <a:lnTo>
                  <a:pt x="99" y="0"/>
                </a:lnTo>
              </a:path>
              <a:path w="100" h="61" extrusionOk="0">
                <a:moveTo>
                  <a:pt x="99" y="0"/>
                </a:moveTo>
                <a:lnTo>
                  <a:pt x="99" y="0"/>
                </a:lnTo>
              </a:path>
              <a:path w="100" h="61" extrusionOk="0">
                <a:moveTo>
                  <a:pt x="0" y="60"/>
                </a:moveTo>
                <a:lnTo>
                  <a:pt x="0" y="60"/>
                </a:lnTo>
              </a:path>
            </a:pathLst>
          </a:custGeom>
          <a:noFill/>
          <a:ln w="19050" cap="rnd">
            <a:solidFill>
              <a:srgbClr val="FF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nl-NL"/>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06090"/>
          </a:xfrm>
        </p:spPr>
        <p:txBody>
          <a:bodyPr>
            <a:normAutofit fontScale="90000"/>
          </a:bodyPr>
          <a:lstStyle/>
          <a:p>
            <a:r>
              <a:rPr lang="nl-NL" dirty="0" smtClean="0"/>
              <a:t>Blootstelling aan </a:t>
            </a:r>
            <a:r>
              <a:rPr lang="nl-NL" dirty="0" err="1" smtClean="0"/>
              <a:t>isofluraan</a:t>
            </a:r>
            <a:r>
              <a:rPr lang="nl-NL" dirty="0" smtClean="0"/>
              <a:t> in 6 </a:t>
            </a:r>
            <a:r>
              <a:rPr lang="nl-NL" dirty="0" err="1" smtClean="0"/>
              <a:t>DAP’s</a:t>
            </a:r>
            <a:endParaRPr lang="nl-NL" dirty="0"/>
          </a:p>
        </p:txBody>
      </p:sp>
      <p:sp>
        <p:nvSpPr>
          <p:cNvPr id="3" name="Tijdelijke aanduiding voor inhoud 2"/>
          <p:cNvSpPr>
            <a:spLocks noGrp="1"/>
          </p:cNvSpPr>
          <p:nvPr>
            <p:ph idx="1"/>
          </p:nvPr>
        </p:nvSpPr>
        <p:spPr>
          <a:xfrm>
            <a:off x="457200" y="1124744"/>
            <a:ext cx="8229600" cy="5001419"/>
          </a:xfrm>
        </p:spPr>
        <p:txBody>
          <a:bodyPr>
            <a:normAutofit/>
          </a:bodyPr>
          <a:lstStyle/>
          <a:p>
            <a:r>
              <a:rPr lang="nl-NL" dirty="0" smtClean="0"/>
              <a:t>Blootstelling gemeten in  de adem zone en aan anesthesieapparaat en </a:t>
            </a:r>
            <a:r>
              <a:rPr lang="nl-NL" dirty="0" err="1" smtClean="0"/>
              <a:t>toedienings</a:t>
            </a:r>
            <a:r>
              <a:rPr lang="nl-NL" dirty="0" smtClean="0"/>
              <a:t> systeem 	(lekken)</a:t>
            </a:r>
          </a:p>
          <a:p>
            <a:r>
              <a:rPr lang="nl-NL" dirty="0" smtClean="0"/>
              <a:t>Met een Badge en met een gasmonitor</a:t>
            </a:r>
          </a:p>
          <a:p>
            <a:r>
              <a:rPr lang="nl-NL" dirty="0" smtClean="0"/>
              <a:t>Tijdens 2 operaties per praktijk: OVE hond</a:t>
            </a:r>
          </a:p>
          <a:p>
            <a:r>
              <a:rPr lang="nl-NL" dirty="0" smtClean="0"/>
              <a:t>Tijdens inleiding / peroperatief / uitleiding</a:t>
            </a:r>
          </a:p>
          <a:p>
            <a:r>
              <a:rPr lang="nl-NL" dirty="0" smtClean="0"/>
              <a:t>Operatiekamer en verkoeverruimte</a:t>
            </a:r>
          </a:p>
          <a:p>
            <a:r>
              <a:rPr lang="nl-NL" dirty="0" smtClean="0"/>
              <a:t>Ook het ventilatievoud is gemeten</a:t>
            </a:r>
          </a:p>
          <a:p>
            <a:pPr>
              <a:buNone/>
            </a:pPr>
            <a:endParaRPr lang="nl-NL" dirty="0"/>
          </a:p>
        </p:txBody>
      </p:sp>
      <p:sp>
        <p:nvSpPr>
          <p:cNvPr id="4" name="Tijdelijke aanduiding voor dianummer 3"/>
          <p:cNvSpPr>
            <a:spLocks noGrp="1"/>
          </p:cNvSpPr>
          <p:nvPr>
            <p:ph type="sldNum" sz="quarter" idx="12"/>
          </p:nvPr>
        </p:nvSpPr>
        <p:spPr/>
        <p:txBody>
          <a:bodyPr/>
          <a:lstStyle/>
          <a:p>
            <a:fld id="{3F4B1E89-8D8C-40C3-A824-ABBF2CEDE6CF}" type="slidenum">
              <a:rPr lang="nl-NL" smtClean="0"/>
              <a:pPr/>
              <a:t>2</a:t>
            </a:fld>
            <a:endParaRPr lang="nl-NL"/>
          </a:p>
        </p:txBody>
      </p:sp>
      <p:sp>
        <p:nvSpPr>
          <p:cNvPr id="5" name="Tijdelijke aanduiding voor voettekst 4"/>
          <p:cNvSpPr>
            <a:spLocks noGrp="1"/>
          </p:cNvSpPr>
          <p:nvPr>
            <p:ph type="ftr" sz="quarter" idx="11"/>
          </p:nvPr>
        </p:nvSpPr>
        <p:spPr/>
        <p:txBody>
          <a:bodyPr/>
          <a:lstStyle/>
          <a:p>
            <a:r>
              <a:rPr lang="nl-NL" smtClean="0"/>
              <a:t>De Groene Welle Hardenberg</a:t>
            </a:r>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06090"/>
          </a:xfrm>
        </p:spPr>
        <p:txBody>
          <a:bodyPr>
            <a:normAutofit fontScale="90000"/>
          </a:bodyPr>
          <a:lstStyle/>
          <a:p>
            <a:r>
              <a:rPr lang="nl-NL" dirty="0" smtClean="0"/>
              <a:t>Blootstelling aan </a:t>
            </a:r>
            <a:r>
              <a:rPr lang="nl-NL" dirty="0" err="1" smtClean="0"/>
              <a:t>isofluraan</a:t>
            </a:r>
            <a:endParaRPr lang="nl-NL" dirty="0"/>
          </a:p>
        </p:txBody>
      </p:sp>
      <p:sp>
        <p:nvSpPr>
          <p:cNvPr id="3" name="Tijdelijke aanduiding voor inhoud 2"/>
          <p:cNvSpPr>
            <a:spLocks noGrp="1"/>
          </p:cNvSpPr>
          <p:nvPr>
            <p:ph idx="1"/>
          </p:nvPr>
        </p:nvSpPr>
        <p:spPr>
          <a:xfrm>
            <a:off x="457200" y="1124744"/>
            <a:ext cx="8229600" cy="5001419"/>
          </a:xfrm>
        </p:spPr>
        <p:txBody>
          <a:bodyPr/>
          <a:lstStyle/>
          <a:p>
            <a:r>
              <a:rPr lang="nl-NL" dirty="0" smtClean="0"/>
              <a:t>Uitkomsten:</a:t>
            </a:r>
          </a:p>
          <a:p>
            <a:r>
              <a:rPr lang="nl-NL" dirty="0" smtClean="0"/>
              <a:t>Badge en gasmonitor: 		</a:t>
            </a:r>
            <a:r>
              <a:rPr lang="nl-NL" dirty="0" err="1" smtClean="0"/>
              <a:t>blootstellingsniveau</a:t>
            </a:r>
            <a:r>
              <a:rPr lang="nl-NL" dirty="0" smtClean="0"/>
              <a:t> op enig moment 		</a:t>
            </a:r>
            <a:r>
              <a:rPr lang="nl-NL" b="1" dirty="0" smtClean="0">
                <a:solidFill>
                  <a:srgbClr val="008000"/>
                </a:solidFill>
              </a:rPr>
              <a:t>&lt; 4-10%</a:t>
            </a:r>
            <a:r>
              <a:rPr lang="nl-NL" dirty="0" smtClean="0">
                <a:solidFill>
                  <a:srgbClr val="008000"/>
                </a:solidFill>
              </a:rPr>
              <a:t> </a:t>
            </a:r>
            <a:r>
              <a:rPr lang="nl-NL" dirty="0" smtClean="0"/>
              <a:t>van de gehanteerde grenswaarde 	en over de tijd genomen 		(=</a:t>
            </a:r>
            <a:r>
              <a:rPr lang="nl-NL" dirty="0" err="1" smtClean="0"/>
              <a:t>tijdgewogen</a:t>
            </a:r>
            <a:r>
              <a:rPr lang="nl-NL" dirty="0" smtClean="0"/>
              <a:t> gemiddelde) </a:t>
            </a:r>
            <a:r>
              <a:rPr lang="nl-NL" b="1" dirty="0" smtClean="0">
                <a:solidFill>
                  <a:srgbClr val="008000"/>
                </a:solidFill>
              </a:rPr>
              <a:t>&lt; 1-3%</a:t>
            </a:r>
          </a:p>
          <a:p>
            <a:r>
              <a:rPr lang="nl-NL" dirty="0" smtClean="0"/>
              <a:t>Ventilatievoud varieerde van </a:t>
            </a:r>
            <a:r>
              <a:rPr lang="nl-NL" b="1" dirty="0" smtClean="0">
                <a:solidFill>
                  <a:srgbClr val="FF0000"/>
                </a:solidFill>
              </a:rPr>
              <a:t>0,5</a:t>
            </a:r>
            <a:r>
              <a:rPr lang="nl-NL" b="1" dirty="0" smtClean="0"/>
              <a:t>-</a:t>
            </a:r>
            <a:r>
              <a:rPr lang="nl-NL" b="1" dirty="0" smtClean="0">
                <a:solidFill>
                  <a:srgbClr val="008000"/>
                </a:solidFill>
              </a:rPr>
              <a:t>31X  </a:t>
            </a:r>
            <a:r>
              <a:rPr lang="nl-NL" dirty="0" smtClean="0"/>
              <a:t>Aangeraden wordt 10x voor operatiekamer en 				6x voor overige ruimten</a:t>
            </a:r>
          </a:p>
        </p:txBody>
      </p:sp>
      <p:sp>
        <p:nvSpPr>
          <p:cNvPr id="4" name="Tijdelijke aanduiding voor dianummer 3"/>
          <p:cNvSpPr>
            <a:spLocks noGrp="1"/>
          </p:cNvSpPr>
          <p:nvPr>
            <p:ph type="sldNum" sz="quarter" idx="12"/>
          </p:nvPr>
        </p:nvSpPr>
        <p:spPr/>
        <p:txBody>
          <a:bodyPr/>
          <a:lstStyle/>
          <a:p>
            <a:fld id="{3F4B1E89-8D8C-40C3-A824-ABBF2CEDE6CF}" type="slidenum">
              <a:rPr lang="nl-NL" smtClean="0"/>
              <a:pPr/>
              <a:t>3</a:t>
            </a:fld>
            <a:endParaRPr lang="nl-NL"/>
          </a:p>
        </p:txBody>
      </p:sp>
      <p:sp>
        <p:nvSpPr>
          <p:cNvPr id="5" name="Tijdelijke aanduiding voor voettekst 4"/>
          <p:cNvSpPr>
            <a:spLocks noGrp="1"/>
          </p:cNvSpPr>
          <p:nvPr>
            <p:ph type="ftr" sz="quarter" idx="11"/>
          </p:nvPr>
        </p:nvSpPr>
        <p:spPr/>
        <p:txBody>
          <a:bodyPr/>
          <a:lstStyle/>
          <a:p>
            <a:r>
              <a:rPr lang="nl-NL" smtClean="0"/>
              <a:t>De Groene Welle Hardenberg</a:t>
            </a:r>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06090"/>
          </a:xfrm>
        </p:spPr>
        <p:txBody>
          <a:bodyPr>
            <a:normAutofit fontScale="90000"/>
          </a:bodyPr>
          <a:lstStyle/>
          <a:p>
            <a:r>
              <a:rPr lang="nl-NL" dirty="0" smtClean="0"/>
              <a:t>Voorkom blootstelling aan </a:t>
            </a:r>
            <a:r>
              <a:rPr lang="nl-NL" dirty="0" err="1" smtClean="0"/>
              <a:t>isofluraan</a:t>
            </a:r>
            <a:r>
              <a:rPr lang="nl-NL" dirty="0" smtClean="0"/>
              <a:t>: extra letten op</a:t>
            </a:r>
            <a:endParaRPr lang="nl-NL" dirty="0"/>
          </a:p>
        </p:txBody>
      </p:sp>
      <p:sp>
        <p:nvSpPr>
          <p:cNvPr id="3" name="Tijdelijke aanduiding voor inhoud 2"/>
          <p:cNvSpPr>
            <a:spLocks noGrp="1"/>
          </p:cNvSpPr>
          <p:nvPr>
            <p:ph idx="1"/>
          </p:nvPr>
        </p:nvSpPr>
        <p:spPr>
          <a:xfrm>
            <a:off x="457200" y="1412776"/>
            <a:ext cx="8229600" cy="4968552"/>
          </a:xfrm>
        </p:spPr>
        <p:txBody>
          <a:bodyPr>
            <a:normAutofit fontScale="92500"/>
          </a:bodyPr>
          <a:lstStyle/>
          <a:p>
            <a:r>
              <a:rPr lang="nl-NL" dirty="0" smtClean="0"/>
              <a:t>Goede bronafzuiging (van anesthesieapparaat)</a:t>
            </a:r>
          </a:p>
          <a:p>
            <a:r>
              <a:rPr lang="nl-NL" dirty="0" smtClean="0"/>
              <a:t>Is </a:t>
            </a:r>
            <a:r>
              <a:rPr lang="nl-NL" dirty="0" err="1" smtClean="0"/>
              <a:t>capnograaf</a:t>
            </a:r>
            <a:r>
              <a:rPr lang="nl-NL" dirty="0" smtClean="0"/>
              <a:t> goed op afzuiging aangesloten?</a:t>
            </a:r>
          </a:p>
          <a:p>
            <a:r>
              <a:rPr lang="nl-NL" dirty="0" smtClean="0"/>
              <a:t>Is de tube goed </a:t>
            </a:r>
            <a:r>
              <a:rPr lang="nl-NL" dirty="0" err="1" smtClean="0"/>
              <a:t>gecufft</a:t>
            </a:r>
            <a:r>
              <a:rPr lang="nl-NL" dirty="0" smtClean="0"/>
              <a:t>?</a:t>
            </a:r>
          </a:p>
          <a:p>
            <a:r>
              <a:rPr lang="nl-NL" dirty="0" smtClean="0"/>
              <a:t>Worden er passende dubbelmaskers gebruikt?</a:t>
            </a:r>
          </a:p>
          <a:p>
            <a:r>
              <a:rPr lang="nl-NL" dirty="0" smtClean="0"/>
              <a:t>Gecontroleerd </a:t>
            </a:r>
            <a:r>
              <a:rPr lang="nl-NL" dirty="0" err="1" smtClean="0"/>
              <a:t>ontcuffen</a:t>
            </a:r>
            <a:endParaRPr lang="nl-NL" dirty="0" smtClean="0"/>
          </a:p>
          <a:p>
            <a:r>
              <a:rPr lang="nl-NL" dirty="0" smtClean="0"/>
              <a:t>Afnemen maskers</a:t>
            </a:r>
          </a:p>
          <a:p>
            <a:r>
              <a:rPr lang="nl-NL" dirty="0" err="1" smtClean="0"/>
              <a:t>Flushen</a:t>
            </a:r>
            <a:r>
              <a:rPr lang="nl-NL" dirty="0" smtClean="0"/>
              <a:t> met O2 gedurende minimaal 5 minuten</a:t>
            </a:r>
          </a:p>
          <a:p>
            <a:r>
              <a:rPr lang="nl-NL" dirty="0" smtClean="0"/>
              <a:t>Wisseling/gebruik van systeem onderdelen: 						ballon en </a:t>
            </a:r>
            <a:r>
              <a:rPr lang="nl-NL" dirty="0" err="1" smtClean="0"/>
              <a:t>canister</a:t>
            </a:r>
            <a:endParaRPr lang="nl-NL" dirty="0" smtClean="0"/>
          </a:p>
          <a:p>
            <a:endParaRPr lang="nl-NL" dirty="0"/>
          </a:p>
        </p:txBody>
      </p:sp>
      <p:sp>
        <p:nvSpPr>
          <p:cNvPr id="4" name="Tijdelijke aanduiding voor dianummer 3"/>
          <p:cNvSpPr>
            <a:spLocks noGrp="1"/>
          </p:cNvSpPr>
          <p:nvPr>
            <p:ph type="sldNum" sz="quarter" idx="12"/>
          </p:nvPr>
        </p:nvSpPr>
        <p:spPr/>
        <p:txBody>
          <a:bodyPr/>
          <a:lstStyle/>
          <a:p>
            <a:fld id="{3F4B1E89-8D8C-40C3-A824-ABBF2CEDE6CF}" type="slidenum">
              <a:rPr lang="nl-NL" smtClean="0"/>
              <a:pPr/>
              <a:t>4</a:t>
            </a:fld>
            <a:endParaRPr lang="nl-NL"/>
          </a:p>
        </p:txBody>
      </p:sp>
      <p:sp>
        <p:nvSpPr>
          <p:cNvPr id="5" name="Tijdelijke aanduiding voor voettekst 4"/>
          <p:cNvSpPr>
            <a:spLocks noGrp="1"/>
          </p:cNvSpPr>
          <p:nvPr>
            <p:ph type="ftr" sz="quarter" idx="11"/>
          </p:nvPr>
        </p:nvSpPr>
        <p:spPr/>
        <p:txBody>
          <a:bodyPr/>
          <a:lstStyle/>
          <a:p>
            <a:r>
              <a:rPr lang="nl-NL" smtClean="0"/>
              <a:t>De Groene Welle Hardenberg</a:t>
            </a:r>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p:txBody>
          <a:bodyPr/>
          <a:lstStyle/>
          <a:p>
            <a:r>
              <a:rPr lang="nl-NL" smtClean="0"/>
              <a:t>De Groene Welle Hardenberg</a:t>
            </a:r>
            <a:endParaRPr lang="nl-NL"/>
          </a:p>
        </p:txBody>
      </p:sp>
      <p:sp>
        <p:nvSpPr>
          <p:cNvPr id="5" name="Tijdelijke aanduiding voor dianummer 4"/>
          <p:cNvSpPr>
            <a:spLocks noGrp="1"/>
          </p:cNvSpPr>
          <p:nvPr>
            <p:ph type="sldNum" sz="quarter" idx="12"/>
          </p:nvPr>
        </p:nvSpPr>
        <p:spPr/>
        <p:txBody>
          <a:bodyPr/>
          <a:lstStyle/>
          <a:p>
            <a:fld id="{3F4B1E89-8D8C-40C3-A824-ABBF2CEDE6CF}" type="slidenum">
              <a:rPr lang="nl-NL" smtClean="0"/>
              <a:pPr/>
              <a:t>5</a:t>
            </a:fld>
            <a:endParaRPr lang="nl-NL"/>
          </a:p>
        </p:txBody>
      </p:sp>
      <p:pic>
        <p:nvPicPr>
          <p:cNvPr id="1027" name="Picture 3"/>
          <p:cNvPicPr>
            <a:picLocks noChangeAspect="1" noChangeArrowheads="1"/>
          </p:cNvPicPr>
          <p:nvPr/>
        </p:nvPicPr>
        <p:blipFill>
          <a:blip r:embed="rId3" cstate="print"/>
          <a:srcRect/>
          <a:stretch>
            <a:fillRect/>
          </a:stretch>
        </p:blipFill>
        <p:spPr bwMode="auto">
          <a:xfrm>
            <a:off x="145145" y="332656"/>
            <a:ext cx="8998855" cy="5808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p:txBody>
          <a:bodyPr/>
          <a:lstStyle/>
          <a:p>
            <a:r>
              <a:rPr lang="nl-NL" smtClean="0"/>
              <a:t>De Groene Welle Hardenberg</a:t>
            </a:r>
            <a:endParaRPr lang="nl-NL"/>
          </a:p>
        </p:txBody>
      </p:sp>
      <p:sp>
        <p:nvSpPr>
          <p:cNvPr id="5" name="Tijdelijke aanduiding voor dianummer 4"/>
          <p:cNvSpPr>
            <a:spLocks noGrp="1"/>
          </p:cNvSpPr>
          <p:nvPr>
            <p:ph type="sldNum" sz="quarter" idx="12"/>
          </p:nvPr>
        </p:nvSpPr>
        <p:spPr/>
        <p:txBody>
          <a:bodyPr/>
          <a:lstStyle/>
          <a:p>
            <a:fld id="{3F4B1E89-8D8C-40C3-A824-ABBF2CEDE6CF}" type="slidenum">
              <a:rPr lang="nl-NL" smtClean="0"/>
              <a:pPr/>
              <a:t>6</a:t>
            </a:fld>
            <a:endParaRPr lang="nl-NL"/>
          </a:p>
        </p:txBody>
      </p:sp>
      <p:pic>
        <p:nvPicPr>
          <p:cNvPr id="2050" name="Picture 2"/>
          <p:cNvPicPr>
            <a:picLocks noChangeAspect="1" noChangeArrowheads="1"/>
          </p:cNvPicPr>
          <p:nvPr/>
        </p:nvPicPr>
        <p:blipFill>
          <a:blip r:embed="rId2" cstate="print"/>
          <a:srcRect/>
          <a:stretch>
            <a:fillRect/>
          </a:stretch>
        </p:blipFill>
        <p:spPr bwMode="auto">
          <a:xfrm>
            <a:off x="611559" y="692696"/>
            <a:ext cx="3851783" cy="2952328"/>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2339752" y="3789040"/>
            <a:ext cx="3895725" cy="219075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3419872" y="3861048"/>
            <a:ext cx="177165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Hoe hard moet de </a:t>
            </a:r>
            <a:r>
              <a:rPr lang="nl-NL" dirty="0" err="1" smtClean="0"/>
              <a:t>cuff</a:t>
            </a:r>
            <a:r>
              <a:rPr lang="nl-NL" dirty="0" smtClean="0"/>
              <a:t> opgeblazen worden?</a:t>
            </a:r>
            <a:endParaRPr lang="nl-NL" dirty="0"/>
          </a:p>
        </p:txBody>
      </p:sp>
      <p:pic>
        <p:nvPicPr>
          <p:cNvPr id="6" name="Tijdelijke aanduiding voor inhoud 5"/>
          <p:cNvPicPr>
            <a:picLocks noGrp="1" noChangeAspect="1"/>
          </p:cNvPicPr>
          <p:nvPr>
            <p:ph idx="1"/>
          </p:nvPr>
        </p:nvPicPr>
        <p:blipFill rotWithShape="1">
          <a:blip r:embed="rId2"/>
          <a:srcRect l="-108574" r="-238"/>
          <a:stretch/>
        </p:blipFill>
        <p:spPr>
          <a:xfrm>
            <a:off x="-2916832" y="1052736"/>
            <a:ext cx="6258188" cy="4525963"/>
          </a:xfrm>
        </p:spPr>
      </p:pic>
      <p:sp>
        <p:nvSpPr>
          <p:cNvPr id="4" name="Tijdelijke aanduiding voor voettekst 3"/>
          <p:cNvSpPr>
            <a:spLocks noGrp="1"/>
          </p:cNvSpPr>
          <p:nvPr>
            <p:ph type="ftr" sz="quarter" idx="11"/>
          </p:nvPr>
        </p:nvSpPr>
        <p:spPr/>
        <p:txBody>
          <a:bodyPr/>
          <a:lstStyle/>
          <a:p>
            <a:r>
              <a:rPr lang="nl-NL" smtClean="0"/>
              <a:t>De Groene Welle Hardenberg</a:t>
            </a:r>
            <a:endParaRPr lang="nl-NL"/>
          </a:p>
        </p:txBody>
      </p:sp>
      <p:sp>
        <p:nvSpPr>
          <p:cNvPr id="5" name="Tijdelijke aanduiding voor dianummer 4"/>
          <p:cNvSpPr>
            <a:spLocks noGrp="1"/>
          </p:cNvSpPr>
          <p:nvPr>
            <p:ph type="sldNum" sz="quarter" idx="12"/>
          </p:nvPr>
        </p:nvSpPr>
        <p:spPr/>
        <p:txBody>
          <a:bodyPr/>
          <a:lstStyle/>
          <a:p>
            <a:fld id="{3F4B1E89-8D8C-40C3-A824-ABBF2CEDE6CF}" type="slidenum">
              <a:rPr lang="nl-NL" smtClean="0"/>
              <a:pPr/>
              <a:t>7</a:t>
            </a:fld>
            <a:endParaRPr lang="nl-NL"/>
          </a:p>
        </p:txBody>
      </p:sp>
      <p:sp>
        <p:nvSpPr>
          <p:cNvPr id="7" name="Rechthoek 6"/>
          <p:cNvSpPr/>
          <p:nvPr/>
        </p:nvSpPr>
        <p:spPr>
          <a:xfrm>
            <a:off x="179512" y="5805264"/>
            <a:ext cx="3600400" cy="600164"/>
          </a:xfrm>
          <a:prstGeom prst="rect">
            <a:avLst/>
          </a:prstGeom>
        </p:spPr>
        <p:txBody>
          <a:bodyPr wrap="square">
            <a:spAutoFit/>
          </a:bodyPr>
          <a:lstStyle/>
          <a:p>
            <a:r>
              <a:rPr lang="nl-NL" sz="1100" dirty="0"/>
              <a:t>http://</a:t>
            </a:r>
            <a:r>
              <a:rPr lang="nl-NL" sz="1100" dirty="0" err="1"/>
              <a:t>www.smiths-medical.com</a:t>
            </a:r>
            <a:r>
              <a:rPr lang="nl-NL" sz="1100" dirty="0"/>
              <a:t>/</a:t>
            </a:r>
            <a:r>
              <a:rPr lang="nl-NL" sz="1100" dirty="0" err="1"/>
              <a:t>catalog</a:t>
            </a:r>
            <a:r>
              <a:rPr lang="nl-NL" sz="1100" dirty="0"/>
              <a:t>/</a:t>
            </a:r>
            <a:r>
              <a:rPr lang="nl-NL" sz="1100" dirty="0" err="1"/>
              <a:t>intubation-accessories</a:t>
            </a:r>
            <a:r>
              <a:rPr lang="nl-NL" sz="1100" dirty="0"/>
              <a:t>/</a:t>
            </a:r>
            <a:r>
              <a:rPr lang="nl-NL" sz="1100" dirty="0" err="1"/>
              <a:t>cuff</a:t>
            </a:r>
            <a:r>
              <a:rPr lang="nl-NL" sz="1100" dirty="0"/>
              <a:t>-monitoring-systems/</a:t>
            </a:r>
            <a:r>
              <a:rPr lang="nl-NL" sz="1100" dirty="0" err="1"/>
              <a:t>pressureeasy-cuff-pressure-monitor.html</a:t>
            </a:r>
            <a:endParaRPr lang="nl-NL" sz="1100" dirty="0"/>
          </a:p>
        </p:txBody>
      </p:sp>
      <p:pic>
        <p:nvPicPr>
          <p:cNvPr id="8" name="Afbeelding 7" descr="Schermafbeelding 2015-02-16 om 21.47.0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0279" y="1988840"/>
            <a:ext cx="4183563" cy="3299408"/>
          </a:xfrm>
          <a:prstGeom prst="rect">
            <a:avLst/>
          </a:prstGeom>
        </p:spPr>
      </p:pic>
    </p:spTree>
    <p:extLst>
      <p:ext uri="{BB962C8B-B14F-4D97-AF65-F5344CB8AC3E}">
        <p14:creationId xmlns:p14="http://schemas.microsoft.com/office/powerpoint/2010/main" val="1871091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06090"/>
          </a:xfrm>
        </p:spPr>
        <p:txBody>
          <a:bodyPr>
            <a:normAutofit fontScale="90000"/>
          </a:bodyPr>
          <a:lstStyle/>
          <a:p>
            <a:r>
              <a:rPr lang="nl-NL" dirty="0" smtClean="0"/>
              <a:t>Blootstelling aan </a:t>
            </a:r>
            <a:r>
              <a:rPr lang="nl-NL" dirty="0" err="1" smtClean="0"/>
              <a:t>isofluraan</a:t>
            </a:r>
            <a:endParaRPr lang="nl-NL" dirty="0"/>
          </a:p>
        </p:txBody>
      </p:sp>
      <p:sp>
        <p:nvSpPr>
          <p:cNvPr id="3" name="Tijdelijke aanduiding voor inhoud 2"/>
          <p:cNvSpPr>
            <a:spLocks noGrp="1"/>
          </p:cNvSpPr>
          <p:nvPr>
            <p:ph idx="1"/>
          </p:nvPr>
        </p:nvSpPr>
        <p:spPr>
          <a:xfrm>
            <a:off x="457200" y="1124744"/>
            <a:ext cx="8229600" cy="5400600"/>
          </a:xfrm>
        </p:spPr>
        <p:txBody>
          <a:bodyPr>
            <a:normAutofit/>
          </a:bodyPr>
          <a:lstStyle/>
          <a:p>
            <a:r>
              <a:rPr lang="nl-NL" dirty="0" smtClean="0"/>
              <a:t>Pieken zijn waargenomen tijdens: </a:t>
            </a:r>
            <a:r>
              <a:rPr lang="nl-NL" dirty="0" err="1" smtClean="0"/>
              <a:t>extuberen</a:t>
            </a:r>
            <a:r>
              <a:rPr lang="nl-NL" dirty="0" smtClean="0"/>
              <a:t>, bij </a:t>
            </a:r>
            <a:r>
              <a:rPr lang="nl-NL" dirty="0" err="1" smtClean="0"/>
              <a:t>capnograaf</a:t>
            </a:r>
            <a:r>
              <a:rPr lang="nl-NL" dirty="0" smtClean="0"/>
              <a:t>, knijpen in de ballon, wisselen van de ballon, bij lekkage  rond ademventiel en aansluitingen.</a:t>
            </a:r>
          </a:p>
          <a:p>
            <a:r>
              <a:rPr lang="nl-NL" dirty="0" smtClean="0"/>
              <a:t>Situatie voorbeeld: gebitsbehandeling direct  na het </a:t>
            </a:r>
            <a:r>
              <a:rPr lang="nl-NL" dirty="0" err="1" smtClean="0"/>
              <a:t>extuberen</a:t>
            </a:r>
            <a:r>
              <a:rPr lang="nl-NL" dirty="0" smtClean="0"/>
              <a:t> (zonder 5 minuten O2 </a:t>
            </a:r>
            <a:r>
              <a:rPr lang="nl-NL" dirty="0" err="1" smtClean="0"/>
              <a:t>flushen</a:t>
            </a:r>
            <a:r>
              <a:rPr lang="nl-NL" dirty="0" smtClean="0"/>
              <a:t>) zonder </a:t>
            </a:r>
            <a:r>
              <a:rPr lang="nl-NL" dirty="0" err="1" smtClean="0"/>
              <a:t>gecuffte</a:t>
            </a:r>
            <a:r>
              <a:rPr lang="nl-NL" dirty="0" smtClean="0"/>
              <a:t> tube dus.</a:t>
            </a:r>
            <a:r>
              <a:rPr lang="nl-NL" dirty="0"/>
              <a:t> </a:t>
            </a:r>
            <a:r>
              <a:rPr lang="nl-NL" dirty="0" smtClean="0"/>
              <a:t>Piekconcentratie van 305mg/m3 gemeten (grenswaarde = 153 mg/m3) gelukkig maar korte duur </a:t>
            </a:r>
          </a:p>
          <a:p>
            <a:endParaRPr lang="nl-NL" dirty="0"/>
          </a:p>
        </p:txBody>
      </p:sp>
      <p:sp>
        <p:nvSpPr>
          <p:cNvPr id="4" name="Tijdelijke aanduiding voor dianummer 3"/>
          <p:cNvSpPr>
            <a:spLocks noGrp="1"/>
          </p:cNvSpPr>
          <p:nvPr>
            <p:ph type="sldNum" sz="quarter" idx="12"/>
          </p:nvPr>
        </p:nvSpPr>
        <p:spPr/>
        <p:txBody>
          <a:bodyPr/>
          <a:lstStyle/>
          <a:p>
            <a:fld id="{3F4B1E89-8D8C-40C3-A824-ABBF2CEDE6CF}" type="slidenum">
              <a:rPr lang="nl-NL" smtClean="0"/>
              <a:pPr/>
              <a:t>8</a:t>
            </a:fld>
            <a:endParaRPr lang="nl-NL"/>
          </a:p>
        </p:txBody>
      </p:sp>
      <p:sp>
        <p:nvSpPr>
          <p:cNvPr id="5" name="Tijdelijke aanduiding voor voettekst 4"/>
          <p:cNvSpPr>
            <a:spLocks noGrp="1"/>
          </p:cNvSpPr>
          <p:nvPr>
            <p:ph type="ftr" sz="quarter" idx="11"/>
          </p:nvPr>
        </p:nvSpPr>
        <p:spPr/>
        <p:txBody>
          <a:bodyPr/>
          <a:lstStyle/>
          <a:p>
            <a:r>
              <a:rPr lang="nl-NL" smtClean="0"/>
              <a:t>De Groene Welle Hardenberg</a:t>
            </a:r>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38138"/>
          </a:xfrm>
        </p:spPr>
        <p:txBody>
          <a:bodyPr>
            <a:normAutofit fontScale="90000"/>
          </a:bodyPr>
          <a:lstStyle/>
          <a:p>
            <a:r>
              <a:rPr lang="nl-NL" b="1" dirty="0" smtClean="0"/>
              <a:t>Aanbevelingen</a:t>
            </a:r>
            <a:r>
              <a:rPr lang="nl-NL" dirty="0" smtClean="0"/>
              <a:t> ter voorkoming van te grote blootstelling aan </a:t>
            </a:r>
            <a:r>
              <a:rPr lang="nl-NL" dirty="0" err="1" smtClean="0"/>
              <a:t>isofluraan</a:t>
            </a:r>
            <a:endParaRPr lang="nl-NL" dirty="0"/>
          </a:p>
        </p:txBody>
      </p:sp>
      <p:sp>
        <p:nvSpPr>
          <p:cNvPr id="3" name="Tijdelijke aanduiding voor inhoud 2"/>
          <p:cNvSpPr>
            <a:spLocks noGrp="1"/>
          </p:cNvSpPr>
          <p:nvPr>
            <p:ph idx="1"/>
          </p:nvPr>
        </p:nvSpPr>
        <p:spPr>
          <a:xfrm>
            <a:off x="457200" y="1700808"/>
            <a:ext cx="8229600" cy="4824536"/>
          </a:xfrm>
        </p:spPr>
        <p:txBody>
          <a:bodyPr>
            <a:normAutofit fontScale="92500" lnSpcReduction="10000"/>
          </a:bodyPr>
          <a:lstStyle/>
          <a:p>
            <a:r>
              <a:rPr lang="nl-NL" dirty="0" smtClean="0"/>
              <a:t>Gebruik mechanische ventilatie met ventilatievoud van 10x (operatie-) tot 6x 						(overige ruimten)</a:t>
            </a:r>
          </a:p>
          <a:p>
            <a:r>
              <a:rPr lang="nl-NL" dirty="0" smtClean="0"/>
              <a:t>Gebruik (</a:t>
            </a:r>
            <a:r>
              <a:rPr lang="nl-NL" dirty="0" err="1" smtClean="0"/>
              <a:t>gecuffte</a:t>
            </a:r>
            <a:r>
              <a:rPr lang="nl-NL" dirty="0" smtClean="0"/>
              <a:t>) tubes en desnoods bij kapinductie: dubbelwandige maskers</a:t>
            </a:r>
          </a:p>
          <a:p>
            <a:r>
              <a:rPr lang="nl-NL" dirty="0" smtClean="0"/>
              <a:t>Gebruik een getest en goed werkend anesthesietoestel met </a:t>
            </a:r>
            <a:r>
              <a:rPr lang="nl-NL" dirty="0" err="1" smtClean="0"/>
              <a:t>gasevacuatiesysteem</a:t>
            </a:r>
            <a:endParaRPr lang="nl-NL" dirty="0" smtClean="0"/>
          </a:p>
          <a:p>
            <a:r>
              <a:rPr lang="nl-NL" dirty="0" smtClean="0"/>
              <a:t>Voorkom vrijkomen gas door eigen handelingen (</a:t>
            </a:r>
            <a:r>
              <a:rPr lang="nl-NL" dirty="0" err="1" smtClean="0"/>
              <a:t>extuberen</a:t>
            </a:r>
            <a:r>
              <a:rPr lang="nl-NL" dirty="0" smtClean="0"/>
              <a:t>, </a:t>
            </a:r>
            <a:r>
              <a:rPr lang="nl-NL" dirty="0" err="1" smtClean="0"/>
              <a:t>ontcuffen</a:t>
            </a:r>
            <a:r>
              <a:rPr lang="nl-NL" dirty="0" smtClean="0"/>
              <a:t>, </a:t>
            </a:r>
            <a:r>
              <a:rPr lang="nl-NL" dirty="0" err="1" smtClean="0"/>
              <a:t>afsl</a:t>
            </a:r>
            <a:r>
              <a:rPr lang="nl-NL" dirty="0" smtClean="0"/>
              <a:t> </a:t>
            </a:r>
            <a:r>
              <a:rPr lang="nl-NL" dirty="0" err="1" smtClean="0"/>
              <a:t>capnograaf</a:t>
            </a:r>
            <a:r>
              <a:rPr lang="nl-NL" dirty="0" smtClean="0"/>
              <a:t>, ballon)</a:t>
            </a:r>
          </a:p>
          <a:p>
            <a:r>
              <a:rPr lang="nl-NL" dirty="0" smtClean="0"/>
              <a:t>Maak, gebruik protocol</a:t>
            </a:r>
            <a:endParaRPr lang="nl-NL" dirty="0"/>
          </a:p>
        </p:txBody>
      </p:sp>
      <p:sp>
        <p:nvSpPr>
          <p:cNvPr id="4" name="Tijdelijke aanduiding voor dianummer 3"/>
          <p:cNvSpPr>
            <a:spLocks noGrp="1"/>
          </p:cNvSpPr>
          <p:nvPr>
            <p:ph type="sldNum" sz="quarter" idx="12"/>
          </p:nvPr>
        </p:nvSpPr>
        <p:spPr/>
        <p:txBody>
          <a:bodyPr/>
          <a:lstStyle/>
          <a:p>
            <a:fld id="{3F4B1E89-8D8C-40C3-A824-ABBF2CEDE6CF}" type="slidenum">
              <a:rPr lang="nl-NL" smtClean="0"/>
              <a:pPr/>
              <a:t>9</a:t>
            </a:fld>
            <a:endParaRPr lang="nl-NL"/>
          </a:p>
        </p:txBody>
      </p:sp>
      <p:sp>
        <p:nvSpPr>
          <p:cNvPr id="5" name="Tijdelijke aanduiding voor voettekst 4"/>
          <p:cNvSpPr>
            <a:spLocks noGrp="1"/>
          </p:cNvSpPr>
          <p:nvPr>
            <p:ph type="ftr" sz="quarter" idx="11"/>
          </p:nvPr>
        </p:nvSpPr>
        <p:spPr/>
        <p:txBody>
          <a:bodyPr/>
          <a:lstStyle/>
          <a:p>
            <a:r>
              <a:rPr lang="nl-NL" smtClean="0"/>
              <a:t>De Groene Welle Hardenberg</a:t>
            </a:r>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TotalTime>
  <Words>407</Words>
  <Application>Microsoft Office PowerPoint</Application>
  <PresentationFormat>Diavoorstelling (4:3)</PresentationFormat>
  <Paragraphs>90</Paragraphs>
  <Slides>14</Slides>
  <Notes>5</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14</vt:i4>
      </vt:variant>
    </vt:vector>
  </HeadingPairs>
  <TitlesOfParts>
    <vt:vector size="17" baseType="lpstr">
      <vt:lpstr>Arial</vt:lpstr>
      <vt:lpstr>Calibri</vt:lpstr>
      <vt:lpstr>Office-thema</vt:lpstr>
      <vt:lpstr>Onderzoek blootstelling aan isofluraan en ventilatie in Nederlandse DAP’s</vt:lpstr>
      <vt:lpstr>Blootstelling aan isofluraan in 6 DAP’s</vt:lpstr>
      <vt:lpstr>Blootstelling aan isofluraan</vt:lpstr>
      <vt:lpstr>Voorkom blootstelling aan isofluraan: extra letten op</vt:lpstr>
      <vt:lpstr>PowerPoint-presentatie</vt:lpstr>
      <vt:lpstr>PowerPoint-presentatie</vt:lpstr>
      <vt:lpstr>Hoe hard moet de cuff opgeblazen worden?</vt:lpstr>
      <vt:lpstr>Blootstelling aan isofluraan</vt:lpstr>
      <vt:lpstr>Aanbevelingen ter voorkoming van te grote blootstelling aan isofluraan</vt:lpstr>
      <vt:lpstr>Gas evacuatie systeem</vt:lpstr>
      <vt:lpstr>ARBO en RI&amp;E</vt:lpstr>
      <vt:lpstr>PowerPoint-presentatie</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Onderzoek blootstelling aan isofluraan en ventilatie in Nederlandse DAP’s</dc:title>
  <dc:creator>Hessel</dc:creator>
  <cp:lastModifiedBy>Huub Hessel</cp:lastModifiedBy>
  <cp:revision>31</cp:revision>
  <cp:lastPrinted>2015-02-17T08:08:03Z</cp:lastPrinted>
  <dcterms:created xsi:type="dcterms:W3CDTF">2010-12-06T15:35:41Z</dcterms:created>
  <dcterms:modified xsi:type="dcterms:W3CDTF">2015-02-17T08:55:14Z</dcterms:modified>
</cp:coreProperties>
</file>